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0" r:id="rId6"/>
    <p:sldId id="259" r:id="rId7"/>
    <p:sldId id="265" r:id="rId8"/>
    <p:sldId id="264" r:id="rId9"/>
    <p:sldId id="262" r:id="rId10"/>
    <p:sldId id="266" r:id="rId11"/>
    <p:sldId id="267" r:id="rId12"/>
    <p:sldId id="271" r:id="rId13"/>
    <p:sldId id="272" r:id="rId14"/>
    <p:sldId id="268" r:id="rId15"/>
    <p:sldId id="263"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6T19:53:26.320"/>
    </inkml:context>
    <inkml:brush xml:id="br0">
      <inkml:brushProperty name="width" value="0.1" units="cm"/>
      <inkml:brushProperty name="height" value="0.1" units="cm"/>
      <inkml:brushProperty name="color" value="#B60E1E"/>
      <inkml:brushProperty name="ignorePressure" value="1"/>
    </inkml:brush>
  </inkml:definitions>
  <inkml:trace contextRef="#ctx0" brushRef="#br0">0 0,'12181'0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6T18:56:13.575"/>
    </inkml:context>
    <inkml:brush xml:id="br0">
      <inkml:brushProperty name="width" value="0.1" units="cm"/>
      <inkml:brushProperty name="height" value="0.1" units="cm"/>
      <inkml:brushProperty name="color" value="#B60E1E"/>
      <inkml:brushProperty name="ignorePressure" value="1"/>
    </inkml:brush>
  </inkml:definitions>
  <inkml:trace contextRef="#ctx0" brushRef="#br0">1 0,'2781'0,"-2764"0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20:59:33.158"/>
    </inkml:context>
    <inkml:brush xml:id="br0">
      <inkml:brushProperty name="width" value="0.05" units="cm"/>
      <inkml:brushProperty name="height" value="0.05" units="cm"/>
      <inkml:brushProperty name="color" value="#B60E1E"/>
    </inkml:brush>
  </inkml:definitions>
  <inkml:trace contextRef="#ctx0" brushRef="#br0">0 1 24575,'683'0'-1139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5A2CF5-D1BD-4E87-931C-795F547AC8AA}" type="datetimeFigureOut">
              <a:rPr lang="en-IN" smtClean="0"/>
              <a:t>17-05-2024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C9BD99B-EDA4-4567-9C2D-F6D7B0508AD2}"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255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5A2CF5-D1BD-4E87-931C-795F547AC8AA}"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9BD99B-EDA4-4567-9C2D-F6D7B0508AD2}"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7156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5A2CF5-D1BD-4E87-931C-795F547AC8AA}"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9BD99B-EDA4-4567-9C2D-F6D7B0508AD2}"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5721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5A2CF5-D1BD-4E87-931C-795F547AC8AA}"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9BD99B-EDA4-4567-9C2D-F6D7B0508AD2}"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5170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5A2CF5-D1BD-4E87-931C-795F547AC8AA}"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9BD99B-EDA4-4567-9C2D-F6D7B0508AD2}"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8714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5A2CF5-D1BD-4E87-931C-795F547AC8AA}"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9BD99B-EDA4-4567-9C2D-F6D7B0508AD2}"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287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5A2CF5-D1BD-4E87-931C-795F547AC8AA}" type="datetimeFigureOut">
              <a:rPr lang="en-IN" smtClean="0"/>
              <a:t>17-05-2024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9BD99B-EDA4-4567-9C2D-F6D7B0508AD2}"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9154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5A2CF5-D1BD-4E87-931C-795F547AC8AA}" type="datetimeFigureOut">
              <a:rPr lang="en-IN" smtClean="0"/>
              <a:t>17-05-2024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9BD99B-EDA4-4567-9C2D-F6D7B0508AD2}"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267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A2CF5-D1BD-4E87-931C-795F547AC8AA}" type="datetimeFigureOut">
              <a:rPr lang="en-IN" smtClean="0"/>
              <a:t>17-05-2024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C9BD99B-EDA4-4567-9C2D-F6D7B0508AD2}" type="slidenum">
              <a:rPr lang="en-IN" smtClean="0"/>
              <a:t>‹#›</a:t>
            </a:fld>
            <a:endParaRPr lang="en-IN"/>
          </a:p>
        </p:txBody>
      </p:sp>
    </p:spTree>
    <p:extLst>
      <p:ext uri="{BB962C8B-B14F-4D97-AF65-F5344CB8AC3E}">
        <p14:creationId xmlns:p14="http://schemas.microsoft.com/office/powerpoint/2010/main" val="4106345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5A2CF5-D1BD-4E87-931C-795F547AC8AA}"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9BD99B-EDA4-4567-9C2D-F6D7B0508AD2}"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6065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65A2CF5-D1BD-4E87-931C-795F547AC8AA}" type="datetimeFigureOut">
              <a:rPr lang="en-IN" smtClean="0"/>
              <a:t>17-05-2024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C9BD99B-EDA4-4567-9C2D-F6D7B0508AD2}"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2085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65A2CF5-D1BD-4E87-931C-795F547AC8AA}" type="datetimeFigureOut">
              <a:rPr lang="en-IN" smtClean="0"/>
              <a:t>17-05-2024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C9BD99B-EDA4-4567-9C2D-F6D7B0508AD2}"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125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41821-5B15-ADC8-CC65-A2F88E2B3DBE}"/>
              </a:ext>
            </a:extLst>
          </p:cNvPr>
          <p:cNvSpPr>
            <a:spLocks noGrp="1"/>
          </p:cNvSpPr>
          <p:nvPr>
            <p:ph type="ctrTitle"/>
          </p:nvPr>
        </p:nvSpPr>
        <p:spPr>
          <a:xfrm>
            <a:off x="167149" y="211085"/>
            <a:ext cx="9144000" cy="2290916"/>
          </a:xfrm>
        </p:spPr>
        <p:txBody>
          <a:bodyPr/>
          <a:lstStyle/>
          <a:p>
            <a:r>
              <a:rPr lang="en-IN" sz="3600" b="1" u="sng" kern="100" dirty="0">
                <a:solidFill>
                  <a:schemeClr val="bg2">
                    <a:lumMod val="10000"/>
                  </a:schemeClr>
                </a:solidFill>
                <a:effectLst>
                  <a:outerShdw blurRad="38100" dist="38100" dir="2700000" algn="tl">
                    <a:srgbClr val="000000">
                      <a:alpha val="43137"/>
                    </a:srgbClr>
                  </a:outerShdw>
                </a:effectLst>
                <a:latin typeface="Algerian" panose="04020705040A02060702" pitchFamily="82" charset="0"/>
                <a:ea typeface="Calibri" panose="020F0502020204030204" pitchFamily="34" charset="0"/>
                <a:cs typeface="Times New Roman" panose="02020603050405020304" pitchFamily="18" charset="0"/>
              </a:rPr>
              <a:t>Find Default (Prediction of Credit Card fraud)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u="sng" kern="100"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(Report)</a:t>
            </a:r>
            <a:endParaRPr lang="en-IN" b="1" u="sng"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F73F9D1D-C180-DA8D-DD91-37E5CDEEED4A}"/>
              </a:ext>
            </a:extLst>
          </p:cNvPr>
          <p:cNvSpPr>
            <a:spLocks noGrp="1"/>
          </p:cNvSpPr>
          <p:nvPr>
            <p:ph type="subTitle" idx="1"/>
          </p:nvPr>
        </p:nvSpPr>
        <p:spPr>
          <a:xfrm flipH="1">
            <a:off x="6646604" y="3788852"/>
            <a:ext cx="1848467" cy="655329"/>
          </a:xfrm>
        </p:spPr>
        <p:txBody>
          <a:bodyPr/>
          <a:lstStyle/>
          <a:p>
            <a:endParaRPr lang="en-IN" dirty="0"/>
          </a:p>
        </p:txBody>
      </p:sp>
      <p:pic>
        <p:nvPicPr>
          <p:cNvPr id="7" name="Picture 6">
            <a:extLst>
              <a:ext uri="{FF2B5EF4-FFF2-40B4-BE49-F238E27FC236}">
                <a16:creationId xmlns:a16="http://schemas.microsoft.com/office/drawing/2014/main" id="{8EC93613-6529-1C2F-69BD-652C6C399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853" y="2000556"/>
            <a:ext cx="6783674" cy="4085611"/>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C4615E64-36F8-42A5-BB0A-2B3D0233FBBE}"/>
                  </a:ext>
                </a:extLst>
              </p14:cNvPr>
              <p14:cNvContentPartPr/>
              <p14:nvPr/>
            </p14:nvContentPartPr>
            <p14:xfrm>
              <a:off x="10057" y="3526428"/>
              <a:ext cx="4385520" cy="360"/>
            </p14:xfrm>
          </p:contentPart>
        </mc:Choice>
        <mc:Fallback>
          <p:pic>
            <p:nvPicPr>
              <p:cNvPr id="12" name="Ink 11">
                <a:extLst>
                  <a:ext uri="{FF2B5EF4-FFF2-40B4-BE49-F238E27FC236}">
                    <a16:creationId xmlns:a16="http://schemas.microsoft.com/office/drawing/2014/main" id="{C4615E64-36F8-42A5-BB0A-2B3D0233FBBE}"/>
                  </a:ext>
                </a:extLst>
              </p:cNvPr>
              <p:cNvPicPr/>
              <p:nvPr/>
            </p:nvPicPr>
            <p:blipFill>
              <a:blip r:embed="rId4"/>
              <a:stretch>
                <a:fillRect/>
              </a:stretch>
            </p:blipFill>
            <p:spPr>
              <a:xfrm>
                <a:off x="-7943" y="3508428"/>
                <a:ext cx="44211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A1CC9D36-E1FE-2762-D7B1-B46E2BF8EDA5}"/>
                  </a:ext>
                </a:extLst>
              </p14:cNvPr>
              <p14:cNvContentPartPr/>
              <p14:nvPr/>
            </p14:nvContentPartPr>
            <p14:xfrm>
              <a:off x="11218657" y="3526428"/>
              <a:ext cx="1008000" cy="360"/>
            </p14:xfrm>
          </p:contentPart>
        </mc:Choice>
        <mc:Fallback>
          <p:pic>
            <p:nvPicPr>
              <p:cNvPr id="10" name="Ink 9">
                <a:extLst>
                  <a:ext uri="{FF2B5EF4-FFF2-40B4-BE49-F238E27FC236}">
                    <a16:creationId xmlns:a16="http://schemas.microsoft.com/office/drawing/2014/main" id="{A1CC9D36-E1FE-2762-D7B1-B46E2BF8EDA5}"/>
                  </a:ext>
                </a:extLst>
              </p:cNvPr>
              <p:cNvPicPr/>
              <p:nvPr/>
            </p:nvPicPr>
            <p:blipFill>
              <a:blip r:embed="rId6"/>
              <a:stretch>
                <a:fillRect/>
              </a:stretch>
            </p:blipFill>
            <p:spPr>
              <a:xfrm>
                <a:off x="11201017" y="3508428"/>
                <a:ext cx="1043640" cy="36000"/>
              </a:xfrm>
              <a:prstGeom prst="rect">
                <a:avLst/>
              </a:prstGeom>
            </p:spPr>
          </p:pic>
        </mc:Fallback>
      </mc:AlternateContent>
    </p:spTree>
    <p:extLst>
      <p:ext uri="{BB962C8B-B14F-4D97-AF65-F5344CB8AC3E}">
        <p14:creationId xmlns:p14="http://schemas.microsoft.com/office/powerpoint/2010/main" val="1286889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32A9-3EFD-5BD7-0B7C-FEF2505822EB}"/>
              </a:ext>
            </a:extLst>
          </p:cNvPr>
          <p:cNvSpPr>
            <a:spLocks noGrp="1"/>
          </p:cNvSpPr>
          <p:nvPr>
            <p:ph type="title"/>
          </p:nvPr>
        </p:nvSpPr>
        <p:spPr>
          <a:xfrm>
            <a:off x="576508" y="194919"/>
            <a:ext cx="3651363" cy="719481"/>
          </a:xfrm>
        </p:spPr>
        <p:txBody>
          <a:bodyPr>
            <a:normAutofit/>
          </a:bodyPr>
          <a:lstStyle/>
          <a:p>
            <a:r>
              <a:rPr lang="en-US" sz="3600" b="1" u="sng" cap="none" dirty="0">
                <a:effectLst>
                  <a:outerShdw blurRad="38100" dist="38100" dir="2700000" algn="tl">
                    <a:srgbClr val="000000">
                      <a:alpha val="43137"/>
                    </a:srgbClr>
                  </a:outerShdw>
                </a:effectLst>
                <a:latin typeface="Bahnschrift Condensed" panose="020B0502040204020203" pitchFamily="34" charset="0"/>
              </a:rPr>
              <a:t>Data Preprocessing….</a:t>
            </a:r>
            <a:endParaRPr lang="en-IN" sz="3600" b="1" u="sng" cap="none" dirty="0">
              <a:effectLst>
                <a:outerShdw blurRad="38100" dist="38100" dir="2700000" algn="tl">
                  <a:srgbClr val="000000">
                    <a:alpha val="43137"/>
                  </a:srgbClr>
                </a:outerShdw>
              </a:effectLst>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6296A172-187F-6464-ABF6-166FDB88DE9B}"/>
              </a:ext>
            </a:extLst>
          </p:cNvPr>
          <p:cNvSpPr>
            <a:spLocks noGrp="1"/>
          </p:cNvSpPr>
          <p:nvPr>
            <p:ph idx="1"/>
          </p:nvPr>
        </p:nvSpPr>
        <p:spPr>
          <a:xfrm>
            <a:off x="1451579" y="2015732"/>
            <a:ext cx="3366227" cy="1838513"/>
          </a:xfrm>
        </p:spPr>
        <p:txBody>
          <a:bodyPr/>
          <a:lstStyle/>
          <a:p>
            <a:r>
              <a:rPr lang="en-US" b="1" dirty="0">
                <a:latin typeface="Bahnschrift Condensed" panose="020B0502040204020203" pitchFamily="34" charset="0"/>
              </a:rPr>
              <a:t>Checking for Outliers</a:t>
            </a:r>
          </a:p>
          <a:p>
            <a:r>
              <a:rPr lang="en-US" b="1" dirty="0">
                <a:latin typeface="Bahnschrift Condensed" panose="020B0502040204020203" pitchFamily="34" charset="0"/>
              </a:rPr>
              <a:t>Missing Value Treatment</a:t>
            </a:r>
          </a:p>
          <a:p>
            <a:r>
              <a:rPr lang="en-US" b="1" dirty="0">
                <a:latin typeface="Bahnschrift Condensed" panose="020B0502040204020203" pitchFamily="34" charset="0"/>
              </a:rPr>
              <a:t>Handle imbalanced data</a:t>
            </a:r>
            <a:r>
              <a:rPr lang="en-US" dirty="0"/>
              <a:t>.</a:t>
            </a:r>
            <a:endParaRPr lang="en-IN" dirty="0"/>
          </a:p>
        </p:txBody>
      </p:sp>
      <p:pic>
        <p:nvPicPr>
          <p:cNvPr id="11" name="Picture 10">
            <a:extLst>
              <a:ext uri="{FF2B5EF4-FFF2-40B4-BE49-F238E27FC236}">
                <a16:creationId xmlns:a16="http://schemas.microsoft.com/office/drawing/2014/main" id="{99A6011B-3608-670C-AF72-1E03FB1A308B}"/>
              </a:ext>
            </a:extLst>
          </p:cNvPr>
          <p:cNvPicPr>
            <a:picLocks noChangeAspect="1"/>
          </p:cNvPicPr>
          <p:nvPr/>
        </p:nvPicPr>
        <p:blipFill rotWithShape="1">
          <a:blip r:embed="rId2">
            <a:extLst>
              <a:ext uri="{28A0092B-C50C-407E-A947-70E740481C1C}">
                <a14:useLocalDpi xmlns:a14="http://schemas.microsoft.com/office/drawing/2010/main" val="0"/>
              </a:ext>
            </a:extLst>
          </a:blip>
          <a:srcRect l="55968" t="24946" r="645" b="8387"/>
          <a:stretch/>
        </p:blipFill>
        <p:spPr>
          <a:xfrm>
            <a:off x="6744929" y="1406012"/>
            <a:ext cx="5289756" cy="4572001"/>
          </a:xfrm>
          <a:prstGeom prst="rect">
            <a:avLst/>
          </a:prstGeom>
        </p:spPr>
      </p:pic>
      <p:sp>
        <p:nvSpPr>
          <p:cNvPr id="12" name="TextBox 11">
            <a:extLst>
              <a:ext uri="{FF2B5EF4-FFF2-40B4-BE49-F238E27FC236}">
                <a16:creationId xmlns:a16="http://schemas.microsoft.com/office/drawing/2014/main" id="{58366615-ED59-B7B0-B9EB-C2F706A5FAE8}"/>
              </a:ext>
            </a:extLst>
          </p:cNvPr>
          <p:cNvSpPr txBox="1"/>
          <p:nvPr/>
        </p:nvSpPr>
        <p:spPr>
          <a:xfrm>
            <a:off x="3500283" y="3692012"/>
            <a:ext cx="2399071" cy="1200329"/>
          </a:xfrm>
          <a:prstGeom prst="rect">
            <a:avLst/>
          </a:prstGeom>
          <a:solidFill>
            <a:schemeClr val="bg2">
              <a:lumMod val="10000"/>
            </a:schemeClr>
          </a:solidFill>
        </p:spPr>
        <p:txBody>
          <a:bodyPr wrap="square" rtlCol="0">
            <a:spAutoFit/>
          </a:bodyPr>
          <a:lstStyle/>
          <a:p>
            <a:r>
              <a:rPr lang="en-US" b="1" dirty="0">
                <a:solidFill>
                  <a:schemeClr val="bg1"/>
                </a:solidFill>
                <a:latin typeface="Aptos Display" panose="020B0004020202020204" pitchFamily="34" charset="0"/>
              </a:rPr>
              <a:t>After using SMOTE the data is now oversampled and balanced</a:t>
            </a:r>
            <a:r>
              <a:rPr lang="en-US" dirty="0">
                <a:solidFill>
                  <a:schemeClr val="bg1"/>
                </a:solidFill>
              </a:rPr>
              <a:t>.</a:t>
            </a:r>
            <a:endParaRPr lang="en-IN" dirty="0">
              <a:solidFill>
                <a:schemeClr val="bg1"/>
              </a:solidFill>
            </a:endParaRPr>
          </a:p>
        </p:txBody>
      </p:sp>
      <p:cxnSp>
        <p:nvCxnSpPr>
          <p:cNvPr id="17" name="Connector: Curved 16">
            <a:extLst>
              <a:ext uri="{FF2B5EF4-FFF2-40B4-BE49-F238E27FC236}">
                <a16:creationId xmlns:a16="http://schemas.microsoft.com/office/drawing/2014/main" id="{BC6C94D3-BC8C-7E25-F04E-C86ED2058D79}"/>
              </a:ext>
            </a:extLst>
          </p:cNvPr>
          <p:cNvCxnSpPr>
            <a:cxnSpLocks/>
          </p:cNvCxnSpPr>
          <p:nvPr/>
        </p:nvCxnSpPr>
        <p:spPr>
          <a:xfrm flipV="1">
            <a:off x="5663381" y="3185652"/>
            <a:ext cx="1219200" cy="92423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439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8487-5C3C-6DBB-7720-411E56F2C15B}"/>
              </a:ext>
            </a:extLst>
          </p:cNvPr>
          <p:cNvSpPr>
            <a:spLocks noGrp="1"/>
          </p:cNvSpPr>
          <p:nvPr>
            <p:ph type="title"/>
          </p:nvPr>
        </p:nvSpPr>
        <p:spPr>
          <a:xfrm>
            <a:off x="84895" y="57267"/>
            <a:ext cx="3022099" cy="621773"/>
          </a:xfrm>
        </p:spPr>
        <p:txBody>
          <a:bodyPr>
            <a:normAutofit/>
          </a:bodyPr>
          <a:lstStyle/>
          <a:p>
            <a:r>
              <a:rPr lang="en-US" sz="3600" b="1" u="sng" cap="none" dirty="0">
                <a:effectLst>
                  <a:outerShdw blurRad="38100" dist="38100" dir="2700000" algn="tl">
                    <a:srgbClr val="000000">
                      <a:alpha val="43137"/>
                    </a:srgbClr>
                  </a:outerShdw>
                </a:effectLst>
                <a:latin typeface="Bahnschrift SemiBold Condensed" panose="020B0502040204020203" pitchFamily="34" charset="0"/>
              </a:rPr>
              <a:t>Model Building….</a:t>
            </a:r>
            <a:endParaRPr lang="en-IN" sz="3600" b="1" u="sng" cap="none" dirty="0">
              <a:effectLst>
                <a:outerShdw blurRad="38100" dist="38100" dir="2700000" algn="tl">
                  <a:srgbClr val="000000">
                    <a:alpha val="43137"/>
                  </a:srgbClr>
                </a:outerShdw>
              </a:effectLst>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D715517D-986F-247E-B9BD-F3C8DDF46CCE}"/>
              </a:ext>
            </a:extLst>
          </p:cNvPr>
          <p:cNvSpPr>
            <a:spLocks noGrp="1"/>
          </p:cNvSpPr>
          <p:nvPr>
            <p:ph idx="1"/>
          </p:nvPr>
        </p:nvSpPr>
        <p:spPr>
          <a:xfrm>
            <a:off x="3201722" y="467393"/>
            <a:ext cx="6247079" cy="1049236"/>
          </a:xfrm>
        </p:spPr>
        <p:txBody>
          <a:bodyPr>
            <a:normAutofit/>
          </a:bodyPr>
          <a:lstStyle/>
          <a:p>
            <a:pPr marL="0" indent="0" algn="ctr">
              <a:buNone/>
            </a:pPr>
            <a:r>
              <a:rPr lang="en-US" sz="3200" b="1" u="sng" dirty="0">
                <a:solidFill>
                  <a:schemeClr val="accent6">
                    <a:lumMod val="75000"/>
                  </a:schemeClr>
                </a:solidFill>
                <a:latin typeface="Bahnschrift Condensed" panose="020B0502040204020203" pitchFamily="34" charset="0"/>
              </a:rPr>
              <a:t>Logistic Regression…</a:t>
            </a:r>
            <a:endParaRPr lang="en-IN" sz="3200" b="1" u="sng" dirty="0">
              <a:solidFill>
                <a:schemeClr val="accent6">
                  <a:lumMod val="75000"/>
                </a:schemeClr>
              </a:solidFill>
              <a:latin typeface="Bahnschrift Condensed" panose="020B0502040204020203" pitchFamily="34" charset="0"/>
            </a:endParaRPr>
          </a:p>
        </p:txBody>
      </p:sp>
      <p:pic>
        <p:nvPicPr>
          <p:cNvPr id="5" name="Picture 4">
            <a:extLst>
              <a:ext uri="{FF2B5EF4-FFF2-40B4-BE49-F238E27FC236}">
                <a16:creationId xmlns:a16="http://schemas.microsoft.com/office/drawing/2014/main" id="{69C83607-43E0-EF3A-3A91-18DCE2132414}"/>
              </a:ext>
            </a:extLst>
          </p:cNvPr>
          <p:cNvPicPr>
            <a:picLocks noChangeAspect="1"/>
          </p:cNvPicPr>
          <p:nvPr/>
        </p:nvPicPr>
        <p:blipFill rotWithShape="1">
          <a:blip r:embed="rId2">
            <a:extLst>
              <a:ext uri="{28A0092B-C50C-407E-A947-70E740481C1C}">
                <a14:useLocalDpi xmlns:a14="http://schemas.microsoft.com/office/drawing/2010/main" val="0"/>
              </a:ext>
            </a:extLst>
          </a:blip>
          <a:srcRect l="5483" t="18781" r="45243" b="57133"/>
          <a:stretch/>
        </p:blipFill>
        <p:spPr>
          <a:xfrm>
            <a:off x="6394563" y="4482642"/>
            <a:ext cx="5712542" cy="1461817"/>
          </a:xfrm>
          <a:prstGeom prst="rect">
            <a:avLst/>
          </a:prstGeom>
        </p:spPr>
      </p:pic>
      <p:pic>
        <p:nvPicPr>
          <p:cNvPr id="7" name="Picture 6">
            <a:extLst>
              <a:ext uri="{FF2B5EF4-FFF2-40B4-BE49-F238E27FC236}">
                <a16:creationId xmlns:a16="http://schemas.microsoft.com/office/drawing/2014/main" id="{9A2B2F18-D176-FB2C-BD2B-44FCDE79635C}"/>
              </a:ext>
            </a:extLst>
          </p:cNvPr>
          <p:cNvPicPr>
            <a:picLocks noChangeAspect="1"/>
          </p:cNvPicPr>
          <p:nvPr/>
        </p:nvPicPr>
        <p:blipFill rotWithShape="1">
          <a:blip r:embed="rId3">
            <a:extLst>
              <a:ext uri="{28A0092B-C50C-407E-A947-70E740481C1C}">
                <a14:useLocalDpi xmlns:a14="http://schemas.microsoft.com/office/drawing/2010/main" val="0"/>
              </a:ext>
            </a:extLst>
          </a:blip>
          <a:srcRect l="5415" t="20645" r="45460" b="31756"/>
          <a:stretch/>
        </p:blipFill>
        <p:spPr>
          <a:xfrm>
            <a:off x="84895" y="1975056"/>
            <a:ext cx="6099596" cy="2907887"/>
          </a:xfrm>
          <a:prstGeom prst="rect">
            <a:avLst/>
          </a:prstGeom>
        </p:spPr>
      </p:pic>
      <p:pic>
        <p:nvPicPr>
          <p:cNvPr id="11" name="Picture 10">
            <a:extLst>
              <a:ext uri="{FF2B5EF4-FFF2-40B4-BE49-F238E27FC236}">
                <a16:creationId xmlns:a16="http://schemas.microsoft.com/office/drawing/2014/main" id="{5994A159-CA50-BBAD-231D-D72D25768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517" y="2067078"/>
            <a:ext cx="3746090" cy="2042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5696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DABC-186F-D484-5025-474D618E7F18}"/>
              </a:ext>
            </a:extLst>
          </p:cNvPr>
          <p:cNvSpPr>
            <a:spLocks noGrp="1"/>
          </p:cNvSpPr>
          <p:nvPr>
            <p:ph type="title"/>
          </p:nvPr>
        </p:nvSpPr>
        <p:spPr>
          <a:xfrm>
            <a:off x="311037" y="175255"/>
            <a:ext cx="9603275" cy="1049235"/>
          </a:xfrm>
        </p:spPr>
        <p:txBody>
          <a:bodyPr>
            <a:normAutofit/>
          </a:bodyPr>
          <a:lstStyle/>
          <a:p>
            <a:r>
              <a:rPr lang="en-US" sz="4400" b="1" u="sng" cap="none" dirty="0">
                <a:solidFill>
                  <a:schemeClr val="accent6">
                    <a:lumMod val="75000"/>
                  </a:schemeClr>
                </a:solidFill>
                <a:effectLst>
                  <a:outerShdw blurRad="38100" dist="38100" dir="2700000" algn="tl">
                    <a:srgbClr val="000000">
                      <a:alpha val="43137"/>
                    </a:srgbClr>
                  </a:outerShdw>
                </a:effectLst>
                <a:latin typeface="Bahnschrift SemiBold Condensed" panose="020B0502040204020203" pitchFamily="34" charset="0"/>
              </a:rPr>
              <a:t>KNN Model…</a:t>
            </a:r>
            <a:endParaRPr lang="en-IN" sz="4400" b="1" u="sng" cap="none" dirty="0">
              <a:solidFill>
                <a:schemeClr val="accent6">
                  <a:lumMod val="75000"/>
                </a:schemeClr>
              </a:solidFill>
              <a:effectLst>
                <a:outerShdw blurRad="38100" dist="38100" dir="2700000" algn="tl">
                  <a:srgbClr val="000000">
                    <a:alpha val="43137"/>
                  </a:srgbClr>
                </a:outerShdw>
              </a:effectLst>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6EAD430C-49EC-4546-B00A-252C7AD709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631" t="14807" r="617" b="35030"/>
          <a:stretch/>
        </p:blipFill>
        <p:spPr>
          <a:xfrm>
            <a:off x="54512" y="3156155"/>
            <a:ext cx="6041488" cy="257567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00947FE-F30B-1290-C819-A0BC1146A2B4}"/>
              </a:ext>
            </a:extLst>
          </p:cNvPr>
          <p:cNvPicPr>
            <a:picLocks noChangeAspect="1"/>
          </p:cNvPicPr>
          <p:nvPr/>
        </p:nvPicPr>
        <p:blipFill rotWithShape="1">
          <a:blip r:embed="rId3">
            <a:extLst>
              <a:ext uri="{28A0092B-C50C-407E-A947-70E740481C1C}">
                <a14:useLocalDpi xmlns:a14="http://schemas.microsoft.com/office/drawing/2010/main" val="0"/>
              </a:ext>
            </a:extLst>
          </a:blip>
          <a:srcRect l="5726" t="13333" r="45565" b="7527"/>
          <a:stretch/>
        </p:blipFill>
        <p:spPr>
          <a:xfrm>
            <a:off x="6253216" y="804519"/>
            <a:ext cx="5743430" cy="524896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DB9450-C7EE-A40D-AC85-7E142C462909}"/>
              </a:ext>
            </a:extLst>
          </p:cNvPr>
          <p:cNvSpPr txBox="1"/>
          <p:nvPr/>
        </p:nvSpPr>
        <p:spPr>
          <a:xfrm>
            <a:off x="3151239" y="1946786"/>
            <a:ext cx="2944761" cy="646331"/>
          </a:xfrm>
          <a:prstGeom prst="rect">
            <a:avLst/>
          </a:prstGeom>
          <a:noFill/>
        </p:spPr>
        <p:txBody>
          <a:bodyPr wrap="square" rtlCol="0">
            <a:spAutoFit/>
          </a:bodyPr>
          <a:lstStyle/>
          <a:p>
            <a:r>
              <a:rPr lang="en-US" b="1" u="sng" dirty="0"/>
              <a:t>Hyperparameter tuning for the best value of K.</a:t>
            </a:r>
            <a:endParaRPr lang="en-IN" b="1" u="sng" dirty="0"/>
          </a:p>
        </p:txBody>
      </p:sp>
      <p:cxnSp>
        <p:nvCxnSpPr>
          <p:cNvPr id="10" name="Connector: Curved 9">
            <a:extLst>
              <a:ext uri="{FF2B5EF4-FFF2-40B4-BE49-F238E27FC236}">
                <a16:creationId xmlns:a16="http://schemas.microsoft.com/office/drawing/2014/main" id="{BAC1C5DE-4B71-2EE3-B1FA-FB860FE1F66E}"/>
              </a:ext>
            </a:extLst>
          </p:cNvPr>
          <p:cNvCxnSpPr/>
          <p:nvPr/>
        </p:nvCxnSpPr>
        <p:spPr>
          <a:xfrm>
            <a:off x="4807974" y="2694039"/>
            <a:ext cx="1288026" cy="255638"/>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71E337C-EAD0-1A35-2104-9893405FA3CA}"/>
              </a:ext>
            </a:extLst>
          </p:cNvPr>
          <p:cNvPicPr>
            <a:picLocks noChangeAspect="1"/>
          </p:cNvPicPr>
          <p:nvPr/>
        </p:nvPicPr>
        <p:blipFill rotWithShape="1">
          <a:blip r:embed="rId4">
            <a:extLst>
              <a:ext uri="{28A0092B-C50C-407E-A947-70E740481C1C}">
                <a14:useLocalDpi xmlns:a14="http://schemas.microsoft.com/office/drawing/2010/main" val="0"/>
              </a:ext>
            </a:extLst>
          </a:blip>
          <a:srcRect l="8876" t="12557" r="12427" b="13775"/>
          <a:stretch/>
        </p:blipFill>
        <p:spPr>
          <a:xfrm>
            <a:off x="2753032" y="52994"/>
            <a:ext cx="3342968" cy="1612273"/>
          </a:xfrm>
          <a:prstGeom prst="homePlate">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7470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1EFA-EB8C-AB36-A64F-B7FA1C03FFA4}"/>
              </a:ext>
            </a:extLst>
          </p:cNvPr>
          <p:cNvSpPr>
            <a:spLocks noGrp="1"/>
          </p:cNvSpPr>
          <p:nvPr>
            <p:ph type="title"/>
          </p:nvPr>
        </p:nvSpPr>
        <p:spPr>
          <a:xfrm>
            <a:off x="261875" y="135925"/>
            <a:ext cx="9603275" cy="1049235"/>
          </a:xfrm>
        </p:spPr>
        <p:txBody>
          <a:bodyPr>
            <a:normAutofit/>
          </a:bodyPr>
          <a:lstStyle/>
          <a:p>
            <a:r>
              <a:rPr lang="en-US" sz="4000" b="1" u="sng" cap="none" dirty="0">
                <a:solidFill>
                  <a:schemeClr val="accent6">
                    <a:lumMod val="75000"/>
                  </a:schemeClr>
                </a:solidFill>
                <a:effectLst>
                  <a:outerShdw blurRad="38100" dist="38100" dir="2700000" algn="tl">
                    <a:srgbClr val="000000">
                      <a:alpha val="43137"/>
                    </a:srgbClr>
                  </a:outerShdw>
                </a:effectLst>
                <a:latin typeface="Bahnschrift SemiBold Condensed" panose="020B0502040204020203" pitchFamily="34" charset="0"/>
              </a:rPr>
              <a:t>XgBoost….</a:t>
            </a:r>
            <a:endParaRPr lang="en-IN" sz="4000" b="1" u="sng" cap="none" dirty="0">
              <a:solidFill>
                <a:schemeClr val="accent6">
                  <a:lumMod val="75000"/>
                </a:schemeClr>
              </a:solidFill>
              <a:effectLst>
                <a:outerShdw blurRad="38100" dist="38100" dir="2700000" algn="tl">
                  <a:srgbClr val="000000">
                    <a:alpha val="43137"/>
                  </a:srgbClr>
                </a:outerShdw>
              </a:effectLst>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71F660A4-0982-E60E-A34A-D5E473EB65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72" t="16515" r="52562" b="11943"/>
          <a:stretch/>
        </p:blipFill>
        <p:spPr>
          <a:xfrm>
            <a:off x="117988" y="1006369"/>
            <a:ext cx="4601496" cy="4391542"/>
          </a:xfrm>
        </p:spPr>
      </p:pic>
      <p:sp>
        <p:nvSpPr>
          <p:cNvPr id="6" name="TextBox 5">
            <a:extLst>
              <a:ext uri="{FF2B5EF4-FFF2-40B4-BE49-F238E27FC236}">
                <a16:creationId xmlns:a16="http://schemas.microsoft.com/office/drawing/2014/main" id="{50EE92EE-1DBF-3751-E7C6-CAF81B5BFB37}"/>
              </a:ext>
            </a:extLst>
          </p:cNvPr>
          <p:cNvSpPr txBox="1"/>
          <p:nvPr/>
        </p:nvSpPr>
        <p:spPr>
          <a:xfrm>
            <a:off x="4957788" y="2829870"/>
            <a:ext cx="1730477" cy="923330"/>
          </a:xfrm>
          <a:prstGeom prst="rect">
            <a:avLst/>
          </a:prstGeom>
          <a:noFill/>
        </p:spPr>
        <p:txBody>
          <a:bodyPr wrap="square" rtlCol="0">
            <a:spAutoFit/>
          </a:bodyPr>
          <a:lstStyle/>
          <a:p>
            <a:r>
              <a:rPr lang="en-US" dirty="0"/>
              <a:t>Before Hyperparameter tuning.</a:t>
            </a:r>
            <a:endParaRPr lang="en-IN" dirty="0"/>
          </a:p>
        </p:txBody>
      </p:sp>
      <p:pic>
        <p:nvPicPr>
          <p:cNvPr id="8" name="Picture 7">
            <a:extLst>
              <a:ext uri="{FF2B5EF4-FFF2-40B4-BE49-F238E27FC236}">
                <a16:creationId xmlns:a16="http://schemas.microsoft.com/office/drawing/2014/main" id="{FEBA8D8B-72EF-915A-6903-B11EEC685D0B}"/>
              </a:ext>
            </a:extLst>
          </p:cNvPr>
          <p:cNvPicPr>
            <a:picLocks noChangeAspect="1"/>
          </p:cNvPicPr>
          <p:nvPr/>
        </p:nvPicPr>
        <p:blipFill rotWithShape="1">
          <a:blip r:embed="rId3">
            <a:extLst>
              <a:ext uri="{28A0092B-C50C-407E-A947-70E740481C1C}">
                <a14:useLocalDpi xmlns:a14="http://schemas.microsoft.com/office/drawing/2010/main" val="0"/>
              </a:ext>
            </a:extLst>
          </a:blip>
          <a:srcRect l="5564" t="25520" r="62097" b="21290"/>
          <a:stretch/>
        </p:blipFill>
        <p:spPr>
          <a:xfrm>
            <a:off x="6934071" y="1006369"/>
            <a:ext cx="4746651" cy="4391542"/>
          </a:xfrm>
          <a:prstGeom prst="rect">
            <a:avLst/>
          </a:prstGeom>
        </p:spPr>
      </p:pic>
      <p:cxnSp>
        <p:nvCxnSpPr>
          <p:cNvPr id="10" name="Connector: Curved 9">
            <a:extLst>
              <a:ext uri="{FF2B5EF4-FFF2-40B4-BE49-F238E27FC236}">
                <a16:creationId xmlns:a16="http://schemas.microsoft.com/office/drawing/2014/main" id="{2309A268-5577-FC7D-D5A4-CCF53ED4E572}"/>
              </a:ext>
            </a:extLst>
          </p:cNvPr>
          <p:cNvCxnSpPr>
            <a:cxnSpLocks/>
          </p:cNvCxnSpPr>
          <p:nvPr/>
        </p:nvCxnSpPr>
        <p:spPr>
          <a:xfrm flipV="1">
            <a:off x="4168877" y="3035896"/>
            <a:ext cx="796413" cy="16624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134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000D-054A-5019-4F5F-4BA132BD42C2}"/>
              </a:ext>
            </a:extLst>
          </p:cNvPr>
          <p:cNvSpPr>
            <a:spLocks noGrp="1"/>
          </p:cNvSpPr>
          <p:nvPr>
            <p:ph type="title"/>
          </p:nvPr>
        </p:nvSpPr>
        <p:spPr>
          <a:xfrm>
            <a:off x="261876" y="135925"/>
            <a:ext cx="9603275" cy="1049235"/>
          </a:xfrm>
        </p:spPr>
        <p:txBody>
          <a:bodyPr>
            <a:normAutofit/>
          </a:bodyPr>
          <a:lstStyle/>
          <a:p>
            <a:r>
              <a:rPr lang="en-US" sz="4000" b="1" u="sng" cap="none" dirty="0">
                <a:effectLst>
                  <a:outerShdw blurRad="38100" dist="38100" dir="2700000" algn="tl">
                    <a:srgbClr val="000000">
                      <a:alpha val="43137"/>
                    </a:srgbClr>
                  </a:outerShdw>
                </a:effectLst>
                <a:latin typeface="Algerian" panose="04020705040A02060702" pitchFamily="82" charset="0"/>
              </a:rPr>
              <a:t>Conclusion….</a:t>
            </a:r>
            <a:endParaRPr lang="en-IN" sz="4000" b="1" u="sng" cap="none" dirty="0">
              <a:effectLst>
                <a:outerShdw blurRad="38100" dist="38100" dir="2700000" algn="tl">
                  <a:srgbClr val="000000">
                    <a:alpha val="43137"/>
                  </a:srgbClr>
                </a:outerShdw>
              </a:effectLst>
              <a:latin typeface="Algerian" panose="04020705040A02060702" pitchFamily="82" charset="0"/>
            </a:endParaRPr>
          </a:p>
        </p:txBody>
      </p:sp>
      <p:graphicFrame>
        <p:nvGraphicFramePr>
          <p:cNvPr id="4" name="Content Placeholder 3">
            <a:extLst>
              <a:ext uri="{FF2B5EF4-FFF2-40B4-BE49-F238E27FC236}">
                <a16:creationId xmlns:a16="http://schemas.microsoft.com/office/drawing/2014/main" id="{0D07EC6D-B8E6-CF3F-EA9C-AC8EAF83C71F}"/>
              </a:ext>
            </a:extLst>
          </p:cNvPr>
          <p:cNvGraphicFramePr>
            <a:graphicFrameLocks noGrp="1"/>
          </p:cNvGraphicFramePr>
          <p:nvPr>
            <p:ph idx="1"/>
            <p:extLst>
              <p:ext uri="{D42A27DB-BD31-4B8C-83A1-F6EECF244321}">
                <p14:modId xmlns:p14="http://schemas.microsoft.com/office/powerpoint/2010/main" val="1907329402"/>
              </p:ext>
            </p:extLst>
          </p:nvPr>
        </p:nvGraphicFramePr>
        <p:xfrm>
          <a:off x="1303491" y="2183273"/>
          <a:ext cx="7870008" cy="2487050"/>
        </p:xfrm>
        <a:graphic>
          <a:graphicData uri="http://schemas.openxmlformats.org/drawingml/2006/table">
            <a:tbl>
              <a:tblPr firstRow="1" bandRow="1">
                <a:tableStyleId>{7DF18680-E054-41AD-8BC1-D1AEF772440D}</a:tableStyleId>
              </a:tblPr>
              <a:tblGrid>
                <a:gridCol w="1311668">
                  <a:extLst>
                    <a:ext uri="{9D8B030D-6E8A-4147-A177-3AD203B41FA5}">
                      <a16:colId xmlns:a16="http://schemas.microsoft.com/office/drawing/2014/main" val="2067477060"/>
                    </a:ext>
                  </a:extLst>
                </a:gridCol>
                <a:gridCol w="1311668">
                  <a:extLst>
                    <a:ext uri="{9D8B030D-6E8A-4147-A177-3AD203B41FA5}">
                      <a16:colId xmlns:a16="http://schemas.microsoft.com/office/drawing/2014/main" val="3613223337"/>
                    </a:ext>
                  </a:extLst>
                </a:gridCol>
                <a:gridCol w="1311668">
                  <a:extLst>
                    <a:ext uri="{9D8B030D-6E8A-4147-A177-3AD203B41FA5}">
                      <a16:colId xmlns:a16="http://schemas.microsoft.com/office/drawing/2014/main" val="2683809454"/>
                    </a:ext>
                  </a:extLst>
                </a:gridCol>
                <a:gridCol w="1311668">
                  <a:extLst>
                    <a:ext uri="{9D8B030D-6E8A-4147-A177-3AD203B41FA5}">
                      <a16:colId xmlns:a16="http://schemas.microsoft.com/office/drawing/2014/main" val="2751210069"/>
                    </a:ext>
                  </a:extLst>
                </a:gridCol>
                <a:gridCol w="1311668">
                  <a:extLst>
                    <a:ext uri="{9D8B030D-6E8A-4147-A177-3AD203B41FA5}">
                      <a16:colId xmlns:a16="http://schemas.microsoft.com/office/drawing/2014/main" val="3480947508"/>
                    </a:ext>
                  </a:extLst>
                </a:gridCol>
                <a:gridCol w="1311668">
                  <a:extLst>
                    <a:ext uri="{9D8B030D-6E8A-4147-A177-3AD203B41FA5}">
                      <a16:colId xmlns:a16="http://schemas.microsoft.com/office/drawing/2014/main" val="2127175781"/>
                    </a:ext>
                  </a:extLst>
                </a:gridCol>
              </a:tblGrid>
              <a:tr h="560106">
                <a:tc>
                  <a:txBody>
                    <a:bodyPr/>
                    <a:lstStyle/>
                    <a:p>
                      <a:r>
                        <a:rPr lang="en-US" dirty="0"/>
                        <a:t>S.no</a:t>
                      </a:r>
                      <a:endParaRPr lang="en-IN" dirty="0"/>
                    </a:p>
                  </a:txBody>
                  <a:tcPr/>
                </a:tc>
                <a:tc>
                  <a:txBody>
                    <a:bodyPr/>
                    <a:lstStyle/>
                    <a:p>
                      <a:pPr algn="r" fontAlgn="ctr"/>
                      <a:r>
                        <a:rPr lang="en-IN" dirty="0">
                          <a:effectLst/>
                        </a:rPr>
                        <a:t>Model</a:t>
                      </a:r>
                    </a:p>
                  </a:txBody>
                  <a:tcPr marL="60960" marR="60960" marT="30480" marB="30480" anchor="ctr"/>
                </a:tc>
                <a:tc>
                  <a:txBody>
                    <a:bodyPr/>
                    <a:lstStyle/>
                    <a:p>
                      <a:pPr algn="r" fontAlgn="ctr"/>
                      <a:r>
                        <a:rPr lang="en-IN">
                          <a:effectLst/>
                        </a:rPr>
                        <a:t>Accuracy</a:t>
                      </a:r>
                    </a:p>
                  </a:txBody>
                  <a:tcPr marL="60960" marR="60960" marT="30480" marB="30480" anchor="ctr"/>
                </a:tc>
                <a:tc>
                  <a:txBody>
                    <a:bodyPr/>
                    <a:lstStyle/>
                    <a:p>
                      <a:pPr algn="r" fontAlgn="ctr"/>
                      <a:r>
                        <a:rPr lang="en-IN">
                          <a:effectLst/>
                        </a:rPr>
                        <a:t>Precision</a:t>
                      </a:r>
                    </a:p>
                  </a:txBody>
                  <a:tcPr marL="60960" marR="60960" marT="30480" marB="30480" anchor="ctr"/>
                </a:tc>
                <a:tc>
                  <a:txBody>
                    <a:bodyPr/>
                    <a:lstStyle/>
                    <a:p>
                      <a:pPr algn="r" fontAlgn="ctr"/>
                      <a:r>
                        <a:rPr lang="en-IN">
                          <a:effectLst/>
                        </a:rPr>
                        <a:t>Recall</a:t>
                      </a:r>
                    </a:p>
                  </a:txBody>
                  <a:tcPr marL="60960" marR="60960" marT="30480" marB="30480" anchor="ctr"/>
                </a:tc>
                <a:tc>
                  <a:txBody>
                    <a:bodyPr/>
                    <a:lstStyle/>
                    <a:p>
                      <a:pPr algn="r" fontAlgn="ctr"/>
                      <a:r>
                        <a:rPr lang="en-IN">
                          <a:effectLst/>
                        </a:rPr>
                        <a:t>F1 Score</a:t>
                      </a:r>
                    </a:p>
                  </a:txBody>
                  <a:tcPr marL="60960" marR="60960" marT="30480" marB="30480" anchor="ctr"/>
                </a:tc>
                <a:extLst>
                  <a:ext uri="{0D108BD9-81ED-4DB2-BD59-A6C34878D82A}">
                    <a16:rowId xmlns:a16="http://schemas.microsoft.com/office/drawing/2014/main" val="2776566197"/>
                  </a:ext>
                </a:extLst>
              </a:tr>
              <a:tr h="869298">
                <a:tc>
                  <a:txBody>
                    <a:bodyPr/>
                    <a:lstStyle/>
                    <a:p>
                      <a:pPr algn="r" fontAlgn="ctr"/>
                      <a:r>
                        <a:rPr lang="en-IN" b="0" dirty="0">
                          <a:effectLst/>
                        </a:rPr>
                        <a:t>0</a:t>
                      </a:r>
                    </a:p>
                  </a:txBody>
                  <a:tcPr marL="60960" marR="60960" marT="30480" marB="30480" anchor="ctr"/>
                </a:tc>
                <a:tc>
                  <a:txBody>
                    <a:bodyPr/>
                    <a:lstStyle/>
                    <a:p>
                      <a:r>
                        <a:rPr lang="en-IN" dirty="0">
                          <a:effectLst/>
                        </a:rPr>
                        <a:t>Logistic Regression</a:t>
                      </a:r>
                    </a:p>
                  </a:txBody>
                  <a:tcPr marL="60960" marR="60960" marT="30480" marB="30480" anchor="ctr"/>
                </a:tc>
                <a:tc>
                  <a:txBody>
                    <a:bodyPr/>
                    <a:lstStyle/>
                    <a:p>
                      <a:r>
                        <a:rPr lang="en-IN" dirty="0">
                          <a:effectLst/>
                        </a:rPr>
                        <a:t>0.981614</a:t>
                      </a:r>
                    </a:p>
                  </a:txBody>
                  <a:tcPr marL="60960" marR="60960" marT="30480" marB="30480" anchor="ctr"/>
                </a:tc>
                <a:tc>
                  <a:txBody>
                    <a:bodyPr/>
                    <a:lstStyle/>
                    <a:p>
                      <a:r>
                        <a:rPr lang="en-IN">
                          <a:effectLst/>
                        </a:rPr>
                        <a:t>0.988101</a:t>
                      </a:r>
                    </a:p>
                  </a:txBody>
                  <a:tcPr marL="60960" marR="60960" marT="30480" marB="30480" anchor="ctr"/>
                </a:tc>
                <a:tc>
                  <a:txBody>
                    <a:bodyPr/>
                    <a:lstStyle/>
                    <a:p>
                      <a:r>
                        <a:rPr lang="en-IN" dirty="0">
                          <a:effectLst/>
                        </a:rPr>
                        <a:t>0.975042</a:t>
                      </a:r>
                    </a:p>
                  </a:txBody>
                  <a:tcPr marL="60960" marR="60960" marT="30480" marB="30480" anchor="ctr"/>
                </a:tc>
                <a:tc>
                  <a:txBody>
                    <a:bodyPr/>
                    <a:lstStyle/>
                    <a:p>
                      <a:r>
                        <a:rPr lang="en-IN" dirty="0">
                          <a:effectLst/>
                        </a:rPr>
                        <a:t>0.975042</a:t>
                      </a:r>
                    </a:p>
                  </a:txBody>
                  <a:tcPr marL="60960" marR="60960" marT="30480" marB="30480" anchor="ctr"/>
                </a:tc>
                <a:extLst>
                  <a:ext uri="{0D108BD9-81ED-4DB2-BD59-A6C34878D82A}">
                    <a16:rowId xmlns:a16="http://schemas.microsoft.com/office/drawing/2014/main" val="1326203339"/>
                  </a:ext>
                </a:extLst>
              </a:tr>
              <a:tr h="528823">
                <a:tc>
                  <a:txBody>
                    <a:bodyPr/>
                    <a:lstStyle/>
                    <a:p>
                      <a:pPr algn="r" fontAlgn="ctr"/>
                      <a:r>
                        <a:rPr lang="en-IN" b="0" dirty="0">
                          <a:effectLst/>
                        </a:rPr>
                        <a:t>1</a:t>
                      </a:r>
                    </a:p>
                  </a:txBody>
                  <a:tcPr marL="60960" marR="60960" marT="30480" marB="30480" anchor="ctr"/>
                </a:tc>
                <a:tc>
                  <a:txBody>
                    <a:bodyPr/>
                    <a:lstStyle/>
                    <a:p>
                      <a:r>
                        <a:rPr lang="en-IN">
                          <a:effectLst/>
                        </a:rPr>
                        <a:t>KNN</a:t>
                      </a:r>
                    </a:p>
                  </a:txBody>
                  <a:tcPr marL="60960" marR="60960" marT="30480" marB="30480" anchor="ctr"/>
                </a:tc>
                <a:tc>
                  <a:txBody>
                    <a:bodyPr/>
                    <a:lstStyle/>
                    <a:p>
                      <a:r>
                        <a:rPr lang="en-IN" dirty="0">
                          <a:effectLst/>
                        </a:rPr>
                        <a:t>0.999165</a:t>
                      </a:r>
                    </a:p>
                  </a:txBody>
                  <a:tcPr marL="60960" marR="60960" marT="30480" marB="30480" anchor="ctr"/>
                </a:tc>
                <a:tc>
                  <a:txBody>
                    <a:bodyPr/>
                    <a:lstStyle/>
                    <a:p>
                      <a:r>
                        <a:rPr lang="en-IN" dirty="0">
                          <a:effectLst/>
                        </a:rPr>
                        <a:t>0.998335</a:t>
                      </a:r>
                    </a:p>
                  </a:txBody>
                  <a:tcPr marL="60960" marR="60960" marT="30480" marB="30480" anchor="ctr"/>
                </a:tc>
                <a:tc>
                  <a:txBody>
                    <a:bodyPr/>
                    <a:lstStyle/>
                    <a:p>
                      <a:r>
                        <a:rPr lang="en-IN" dirty="0">
                          <a:effectLst/>
                        </a:rPr>
                        <a:t>1.0</a:t>
                      </a:r>
                    </a:p>
                  </a:txBody>
                  <a:tcPr marL="60960" marR="60960" marT="30480" marB="30480" anchor="ctr"/>
                </a:tc>
                <a:tc>
                  <a:txBody>
                    <a:bodyPr/>
                    <a:lstStyle/>
                    <a:p>
                      <a:r>
                        <a:rPr lang="en-IN" dirty="0">
                          <a:effectLst/>
                        </a:rPr>
                        <a:t>1.0</a:t>
                      </a:r>
                    </a:p>
                  </a:txBody>
                  <a:tcPr marL="60960" marR="60960" marT="30480" marB="30480" anchor="ctr"/>
                </a:tc>
                <a:extLst>
                  <a:ext uri="{0D108BD9-81ED-4DB2-BD59-A6C34878D82A}">
                    <a16:rowId xmlns:a16="http://schemas.microsoft.com/office/drawing/2014/main" val="2250894711"/>
                  </a:ext>
                </a:extLst>
              </a:tr>
              <a:tr h="528823">
                <a:tc>
                  <a:txBody>
                    <a:bodyPr/>
                    <a:lstStyle/>
                    <a:p>
                      <a:pPr algn="r" fontAlgn="ctr"/>
                      <a:r>
                        <a:rPr lang="en-IN" b="0" dirty="0">
                          <a:effectLst/>
                        </a:rPr>
                        <a:t>2</a:t>
                      </a:r>
                    </a:p>
                  </a:txBody>
                  <a:tcPr marL="60960" marR="60960" marT="30480" marB="30480" anchor="ctr"/>
                </a:tc>
                <a:tc>
                  <a:txBody>
                    <a:bodyPr/>
                    <a:lstStyle/>
                    <a:p>
                      <a:r>
                        <a:rPr lang="en-IN">
                          <a:effectLst/>
                        </a:rPr>
                        <a:t>XGBoost</a:t>
                      </a:r>
                    </a:p>
                  </a:txBody>
                  <a:tcPr marL="60960" marR="60960" marT="30480" marB="30480" anchor="ctr"/>
                </a:tc>
                <a:tc>
                  <a:txBody>
                    <a:bodyPr/>
                    <a:lstStyle/>
                    <a:p>
                      <a:r>
                        <a:rPr lang="en-IN">
                          <a:effectLst/>
                        </a:rPr>
                        <a:t>0.990064</a:t>
                      </a:r>
                    </a:p>
                  </a:txBody>
                  <a:tcPr marL="60960" marR="60960" marT="30480" marB="30480" anchor="ctr"/>
                </a:tc>
                <a:tc>
                  <a:txBody>
                    <a:bodyPr/>
                    <a:lstStyle/>
                    <a:p>
                      <a:r>
                        <a:rPr lang="en-IN">
                          <a:effectLst/>
                        </a:rPr>
                        <a:t>0.993775</a:t>
                      </a:r>
                    </a:p>
                  </a:txBody>
                  <a:tcPr marL="60960" marR="60960" marT="30480" marB="30480" anchor="ctr"/>
                </a:tc>
                <a:tc>
                  <a:txBody>
                    <a:bodyPr/>
                    <a:lstStyle/>
                    <a:p>
                      <a:r>
                        <a:rPr lang="en-IN">
                          <a:effectLst/>
                        </a:rPr>
                        <a:t>0.986345</a:t>
                      </a:r>
                    </a:p>
                  </a:txBody>
                  <a:tcPr marL="60960" marR="60960" marT="30480" marB="30480" anchor="ctr"/>
                </a:tc>
                <a:tc>
                  <a:txBody>
                    <a:bodyPr/>
                    <a:lstStyle/>
                    <a:p>
                      <a:r>
                        <a:rPr lang="en-IN" dirty="0">
                          <a:effectLst/>
                        </a:rPr>
                        <a:t>0.986345</a:t>
                      </a:r>
                    </a:p>
                  </a:txBody>
                  <a:tcPr marL="60960" marR="60960" marT="30480" marB="30480" anchor="ctr"/>
                </a:tc>
                <a:extLst>
                  <a:ext uri="{0D108BD9-81ED-4DB2-BD59-A6C34878D82A}">
                    <a16:rowId xmlns:a16="http://schemas.microsoft.com/office/drawing/2014/main" val="2302872285"/>
                  </a:ext>
                </a:extLst>
              </a:tr>
            </a:tbl>
          </a:graphicData>
        </a:graphic>
      </p:graphicFrame>
      <p:sp>
        <p:nvSpPr>
          <p:cNvPr id="6" name="TextBox 5">
            <a:extLst>
              <a:ext uri="{FF2B5EF4-FFF2-40B4-BE49-F238E27FC236}">
                <a16:creationId xmlns:a16="http://schemas.microsoft.com/office/drawing/2014/main" id="{0D8ACEE3-709B-7388-994A-E174EF2CAEE4}"/>
              </a:ext>
            </a:extLst>
          </p:cNvPr>
          <p:cNvSpPr txBox="1"/>
          <p:nvPr/>
        </p:nvSpPr>
        <p:spPr>
          <a:xfrm>
            <a:off x="9603701" y="2833216"/>
            <a:ext cx="2588299" cy="923330"/>
          </a:xfrm>
          <a:prstGeom prst="rect">
            <a:avLst/>
          </a:prstGeom>
          <a:noFill/>
        </p:spPr>
        <p:txBody>
          <a:bodyPr wrap="square" rtlCol="0">
            <a:spAutoFit/>
          </a:bodyPr>
          <a:lstStyle/>
          <a:p>
            <a:r>
              <a:rPr lang="en-US" u="sng" dirty="0">
                <a:effectLst>
                  <a:outerShdw blurRad="38100" dist="38100" dir="2700000" algn="tl">
                    <a:srgbClr val="000000">
                      <a:alpha val="43137"/>
                    </a:srgbClr>
                  </a:outerShdw>
                </a:effectLst>
                <a:latin typeface="Cooper Black" panose="0208090404030B020404" pitchFamily="18" charset="0"/>
              </a:rPr>
              <a:t>🏆🏆KNN has the highest accuracy score of 99.99%....</a:t>
            </a:r>
            <a:endParaRPr lang="en-IN" u="sng" dirty="0">
              <a:effectLst>
                <a:outerShdw blurRad="38100" dist="38100" dir="2700000" algn="tl">
                  <a:srgbClr val="000000">
                    <a:alpha val="43137"/>
                  </a:srgbClr>
                </a:outerShdw>
              </a:effectLst>
              <a:latin typeface="Cooper Black" panose="0208090404030B020404" pitchFamily="18" charset="0"/>
            </a:endParaRPr>
          </a:p>
        </p:txBody>
      </p:sp>
      <p:cxnSp>
        <p:nvCxnSpPr>
          <p:cNvPr id="8" name="Connector: Curved 7">
            <a:extLst>
              <a:ext uri="{FF2B5EF4-FFF2-40B4-BE49-F238E27FC236}">
                <a16:creationId xmlns:a16="http://schemas.microsoft.com/office/drawing/2014/main" id="{2F43370E-5FBE-9C90-846E-D8CFABD8AE68}"/>
              </a:ext>
            </a:extLst>
          </p:cNvPr>
          <p:cNvCxnSpPr>
            <a:cxnSpLocks/>
          </p:cNvCxnSpPr>
          <p:nvPr/>
        </p:nvCxnSpPr>
        <p:spPr>
          <a:xfrm rot="10800000" flipV="1">
            <a:off x="9173499" y="3579565"/>
            <a:ext cx="462116" cy="176981"/>
          </a:xfrm>
          <a:prstGeom prst="curvedConnector3">
            <a:avLst>
              <a:gd name="adj1" fmla="val 3510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2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BA27F-24E1-84DD-97AC-521E2915E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22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5859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B4DA-331C-7402-1E92-1C3D496D9BD6}"/>
              </a:ext>
            </a:extLst>
          </p:cNvPr>
          <p:cNvSpPr>
            <a:spLocks noGrp="1"/>
          </p:cNvSpPr>
          <p:nvPr>
            <p:ph type="title"/>
          </p:nvPr>
        </p:nvSpPr>
        <p:spPr>
          <a:xfrm>
            <a:off x="3005077" y="3131387"/>
            <a:ext cx="544368" cy="595225"/>
          </a:xfrm>
        </p:spPr>
        <p:txBody>
          <a:bodyPr>
            <a:normAutofit/>
          </a:bodyPr>
          <a:lstStyle/>
          <a:p>
            <a:endParaRPr lang="en-IN" sz="800" dirty="0">
              <a:latin typeface="Algerian" panose="04020705040A02060702" pitchFamily="82" charset="0"/>
            </a:endParaRPr>
          </a:p>
        </p:txBody>
      </p:sp>
      <p:sp>
        <p:nvSpPr>
          <p:cNvPr id="4" name="Rectangle 3">
            <a:extLst>
              <a:ext uri="{FF2B5EF4-FFF2-40B4-BE49-F238E27FC236}">
                <a16:creationId xmlns:a16="http://schemas.microsoft.com/office/drawing/2014/main" id="{FA22CC5A-01F8-177E-C5CF-7FEB88D79C00}"/>
              </a:ext>
            </a:extLst>
          </p:cNvPr>
          <p:cNvSpPr/>
          <p:nvPr/>
        </p:nvSpPr>
        <p:spPr>
          <a:xfrm>
            <a:off x="3730464" y="549748"/>
            <a:ext cx="5379999"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Thank You……..</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Rectangle 6">
            <a:extLst>
              <a:ext uri="{FF2B5EF4-FFF2-40B4-BE49-F238E27FC236}">
                <a16:creationId xmlns:a16="http://schemas.microsoft.com/office/drawing/2014/main" id="{66DE0161-5E00-921E-567E-F135175E4A8A}"/>
              </a:ext>
            </a:extLst>
          </p:cNvPr>
          <p:cNvSpPr/>
          <p:nvPr/>
        </p:nvSpPr>
        <p:spPr>
          <a:xfrm>
            <a:off x="6420463" y="4589205"/>
            <a:ext cx="6481958" cy="1077218"/>
          </a:xfrm>
          <a:prstGeom prst="rect">
            <a:avLst/>
          </a:prstGeom>
          <a:noFill/>
        </p:spPr>
        <p:txBody>
          <a:bodyPr wrap="square" lIns="91440" tIns="45720" rIns="91440" bIns="45720">
            <a:spAutoFit/>
          </a:bodyPr>
          <a:lstStyle/>
          <a:p>
            <a:pPr algn="ctr"/>
            <a:r>
              <a:rPr lang="en-US" sz="3200" dirty="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Submitted by: ISHA GOEL</a:t>
            </a:r>
          </a:p>
          <a:p>
            <a:pPr algn="ctr"/>
            <a:r>
              <a:rPr lang="en-US" sz="3200" b="0" cap="none" spc="0" dirty="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7696899994</a:t>
            </a:r>
          </a:p>
        </p:txBody>
      </p:sp>
      <p:pic>
        <p:nvPicPr>
          <p:cNvPr id="11" name="Content Placeholder 10">
            <a:extLst>
              <a:ext uri="{FF2B5EF4-FFF2-40B4-BE49-F238E27FC236}">
                <a16:creationId xmlns:a16="http://schemas.microsoft.com/office/drawing/2014/main" id="{1DECA62C-1834-397C-9F4D-9D9A9B1B92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270" y="1946787"/>
            <a:ext cx="5379999" cy="4109884"/>
          </a:xfrm>
        </p:spPr>
      </p:pic>
    </p:spTree>
    <p:extLst>
      <p:ext uri="{BB962C8B-B14F-4D97-AF65-F5344CB8AC3E}">
        <p14:creationId xmlns:p14="http://schemas.microsoft.com/office/powerpoint/2010/main" val="1005858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C266-4D21-6BE1-A11B-EC2439082060}"/>
              </a:ext>
            </a:extLst>
          </p:cNvPr>
          <p:cNvSpPr>
            <a:spLocks noGrp="1"/>
          </p:cNvSpPr>
          <p:nvPr>
            <p:ph type="ctrTitle"/>
          </p:nvPr>
        </p:nvSpPr>
        <p:spPr>
          <a:xfrm>
            <a:off x="5771534" y="0"/>
            <a:ext cx="9281653" cy="816077"/>
          </a:xfrm>
        </p:spPr>
        <p:txBody>
          <a:bodyPr>
            <a:normAutofit/>
          </a:bodyPr>
          <a:lstStyle/>
          <a:p>
            <a:r>
              <a:rPr lang="en-US" sz="3200" b="1" u="sng"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About Credit Card frauds…..</a:t>
            </a:r>
            <a:endParaRPr lang="en-IN" sz="3200" b="1" u="sng"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endParaRPr>
          </a:p>
        </p:txBody>
      </p:sp>
      <p:sp>
        <p:nvSpPr>
          <p:cNvPr id="3" name="Subtitle 2">
            <a:extLst>
              <a:ext uri="{FF2B5EF4-FFF2-40B4-BE49-F238E27FC236}">
                <a16:creationId xmlns:a16="http://schemas.microsoft.com/office/drawing/2014/main" id="{5A527946-ED93-0851-87C6-9C52F35B51B6}"/>
              </a:ext>
            </a:extLst>
          </p:cNvPr>
          <p:cNvSpPr>
            <a:spLocks noGrp="1"/>
          </p:cNvSpPr>
          <p:nvPr>
            <p:ph type="subTitle" idx="1"/>
          </p:nvPr>
        </p:nvSpPr>
        <p:spPr>
          <a:xfrm>
            <a:off x="2320413" y="3244645"/>
            <a:ext cx="9871587" cy="2542006"/>
          </a:xfrm>
        </p:spPr>
        <p:txBody>
          <a:bodyPr>
            <a:normAutofit/>
          </a:bodyPr>
          <a:lstStyle/>
          <a:p>
            <a:endParaRPr lang="en-US" b="1" cap="none" dirty="0">
              <a:solidFill>
                <a:srgbClr val="1F2328"/>
              </a:solidFill>
              <a:latin typeface="Bahnschrift SemiCondensed" panose="020B0502040204020203" pitchFamily="34" charset="0"/>
            </a:endParaRPr>
          </a:p>
          <a:p>
            <a:r>
              <a:rPr lang="en-US" b="1" cap="none" dirty="0">
                <a:solidFill>
                  <a:srgbClr val="1F2328"/>
                </a:solidFill>
                <a:latin typeface="Bahnschrift SemiCondensed" panose="020B0502040204020203" pitchFamily="34" charset="0"/>
              </a:rPr>
              <a:t>C</a:t>
            </a:r>
            <a:r>
              <a:rPr lang="en-US" b="1" i="0" cap="none" dirty="0">
                <a:solidFill>
                  <a:srgbClr val="1F2328"/>
                </a:solidFill>
                <a:latin typeface="Bahnschrift SemiCondensed" panose="020B0502040204020203" pitchFamily="34" charset="0"/>
              </a:rPr>
              <a:t>redit card fraud is one of the most common online scams. credit card numbers, pins, and security codes can be easily stolen and used to make fraudulent transactions. this can cause huge financial losses for traders and consumers. however, credit card companies are ultimately obligated to reimburse their customers for any losses. therefore, it is extremely important that credit card companies and other financial institutions can detect fraud before it occurs.</a:t>
            </a:r>
            <a:endParaRPr lang="en-IN" b="1" cap="none" dirty="0">
              <a:latin typeface="Bahnschrift SemiCondensed" panose="020B0502040204020203" pitchFamily="34" charset="0"/>
            </a:endParaRPr>
          </a:p>
        </p:txBody>
      </p:sp>
      <p:pic>
        <p:nvPicPr>
          <p:cNvPr id="5" name="Picture 4">
            <a:extLst>
              <a:ext uri="{FF2B5EF4-FFF2-40B4-BE49-F238E27FC236}">
                <a16:creationId xmlns:a16="http://schemas.microsoft.com/office/drawing/2014/main" id="{C12368BB-0D17-4C80-DFC3-28D5CC4F9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2" y="147851"/>
            <a:ext cx="5466735" cy="3027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989D94D8-C6A8-B04C-0578-E9D1BA274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015" y="1752232"/>
            <a:ext cx="2857500" cy="1600200"/>
          </a:xfrm>
          <a:prstGeom prst="flowChartOffpageConnector">
            <a:avLst/>
          </a:prstGeom>
        </p:spPr>
      </p:pic>
    </p:spTree>
    <p:extLst>
      <p:ext uri="{BB962C8B-B14F-4D97-AF65-F5344CB8AC3E}">
        <p14:creationId xmlns:p14="http://schemas.microsoft.com/office/powerpoint/2010/main" val="91730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1FB94-1DFA-BB60-CF07-2B39B8CCBA47}"/>
              </a:ext>
            </a:extLst>
          </p:cNvPr>
          <p:cNvSpPr>
            <a:spLocks noGrp="1"/>
          </p:cNvSpPr>
          <p:nvPr>
            <p:ph type="title"/>
          </p:nvPr>
        </p:nvSpPr>
        <p:spPr>
          <a:xfrm>
            <a:off x="173386" y="338349"/>
            <a:ext cx="6473220" cy="782528"/>
          </a:xfrm>
        </p:spPr>
        <p:txBody>
          <a:bodyPr>
            <a:noAutofit/>
          </a:bodyPr>
          <a:lstStyle/>
          <a:p>
            <a:r>
              <a:rPr lang="en-US" sz="3600" b="1" u="sng" dirty="0">
                <a:effectLst>
                  <a:outerShdw blurRad="38100" dist="38100" dir="2700000" algn="tl">
                    <a:srgbClr val="000000">
                      <a:alpha val="43137"/>
                    </a:srgbClr>
                  </a:outerShdw>
                </a:effectLst>
                <a:latin typeface="Algerian" panose="04020705040A02060702" pitchFamily="82" charset="0"/>
              </a:rPr>
              <a:t>Problem Statement…..</a:t>
            </a:r>
            <a:endParaRPr lang="en-IN" sz="3600" b="1" u="sng" dirty="0">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ECEF27C5-B869-28F8-F959-29FAE725FB98}"/>
              </a:ext>
            </a:extLst>
          </p:cNvPr>
          <p:cNvSpPr>
            <a:spLocks noGrp="1"/>
          </p:cNvSpPr>
          <p:nvPr>
            <p:ph idx="1"/>
          </p:nvPr>
        </p:nvSpPr>
        <p:spPr>
          <a:xfrm>
            <a:off x="904569" y="2015732"/>
            <a:ext cx="10913806" cy="3450613"/>
          </a:xfrm>
        </p:spPr>
        <p:txBody>
          <a:bodyPr>
            <a:normAutofit/>
          </a:bodyPr>
          <a:lstStyle/>
          <a:p>
            <a:r>
              <a:rPr lang="en-US" b="1" i="0" dirty="0">
                <a:solidFill>
                  <a:srgbClr val="1F2328"/>
                </a:solidFill>
                <a:effectLst/>
                <a:latin typeface="Bahnschrift SemiBold Condensed" panose="020B0502040204020203" pitchFamily="34" charset="0"/>
              </a:rPr>
              <a:t>A credit card 💳 is one of the most used financial products to make online purchases and payments. Though the Credit cards can be a convenient way to manage your finances, they can also be risky. </a:t>
            </a:r>
          </a:p>
          <a:p>
            <a:r>
              <a:rPr lang="en-US" b="1" i="0" dirty="0">
                <a:solidFill>
                  <a:srgbClr val="1F2328"/>
                </a:solidFill>
                <a:effectLst/>
                <a:latin typeface="Bahnschrift SemiBold Condensed" panose="020B0502040204020203" pitchFamily="34" charset="0"/>
              </a:rPr>
              <a:t>Credit card fraud is the unauthorized use of someone else's credit card or credit card information to make purchases or withdraw cash. It is important that credit card companies are able to recognize fraudulent credit card transactions so that customers are not charged for items that they did not purchase. </a:t>
            </a:r>
          </a:p>
          <a:p>
            <a:r>
              <a:rPr lang="en-US" b="1" i="0" dirty="0">
                <a:solidFill>
                  <a:srgbClr val="1F2328"/>
                </a:solidFill>
                <a:effectLst/>
                <a:latin typeface="Bahnschrift SemiBold Condensed" panose="020B0502040204020203" pitchFamily="34" charset="0"/>
              </a:rPr>
              <a:t>The dataset contains transactions made by credit cards in September 2013 by European cardholders. This dataset presents transactions that occurred in two days, where we have 492 frauds out of 284,807 transactions. </a:t>
            </a:r>
          </a:p>
          <a:p>
            <a:r>
              <a:rPr lang="en-US" b="1" i="0" dirty="0">
                <a:solidFill>
                  <a:srgbClr val="1F2328"/>
                </a:solidFill>
                <a:effectLst/>
                <a:latin typeface="Bahnschrift SemiBold Condensed" panose="020B0502040204020203" pitchFamily="34" charset="0"/>
              </a:rPr>
              <a:t> </a:t>
            </a:r>
            <a:r>
              <a:rPr lang="en-US" b="1" i="0" dirty="0">
                <a:solidFill>
                  <a:srgbClr val="1F2328"/>
                </a:solidFill>
                <a:effectLst/>
                <a:highlight>
                  <a:srgbClr val="C0C0C0"/>
                </a:highlight>
                <a:latin typeface="Bahnschrift SemiBold Condensed" panose="020B0502040204020203" pitchFamily="34" charset="0"/>
              </a:rPr>
              <a:t>We have to build a classification model to predict whether a transaction is fraudulent or not.</a:t>
            </a:r>
            <a:endParaRPr lang="en-IN" b="1" dirty="0">
              <a:highlight>
                <a:srgbClr val="C0C0C0"/>
              </a:highlight>
              <a:latin typeface="Bahnschrift SemiBold Condensed" panose="020B0502040204020203" pitchFamily="34" charset="0"/>
            </a:endParaRPr>
          </a:p>
        </p:txBody>
      </p:sp>
      <p:pic>
        <p:nvPicPr>
          <p:cNvPr id="4" name="Picture Placeholder 6">
            <a:extLst>
              <a:ext uri="{FF2B5EF4-FFF2-40B4-BE49-F238E27FC236}">
                <a16:creationId xmlns:a16="http://schemas.microsoft.com/office/drawing/2014/main" id="{1D248B12-AB0B-A443-42DA-F3BA4B727CAD}"/>
              </a:ext>
            </a:extLst>
          </p:cNvPr>
          <p:cNvPicPr>
            <a:picLocks noGrp="1" noChangeAspect="1"/>
          </p:cNvPicPr>
          <p:nvPr>
            <p:ph type="pic" sz="quarter" idx="18"/>
          </p:nvPr>
        </p:nvPicPr>
        <p:blipFill rotWithShape="1">
          <a:blip r:embed="rId2">
            <a:extLst>
              <a:ext uri="{28A0092B-C50C-407E-A947-70E740481C1C}">
                <a14:useLocalDpi xmlns:a14="http://schemas.microsoft.com/office/drawing/2010/main" val="0"/>
              </a:ext>
            </a:extLst>
          </a:blip>
          <a:srcRect l="41" t="6296" r="-21184" b="-27676"/>
          <a:stretch/>
        </p:blipFill>
        <p:spPr>
          <a:xfrm>
            <a:off x="9539312" y="0"/>
            <a:ext cx="3232791" cy="1958346"/>
          </a:xfrm>
        </p:spPr>
      </p:pic>
      <p:pic>
        <p:nvPicPr>
          <p:cNvPr id="6" name="Picture 5">
            <a:extLst>
              <a:ext uri="{FF2B5EF4-FFF2-40B4-BE49-F238E27FC236}">
                <a16:creationId xmlns:a16="http://schemas.microsoft.com/office/drawing/2014/main" id="{2E3DD92A-9BC1-A892-75A9-30B9BAEA54A9}"/>
              </a:ext>
            </a:extLst>
          </p:cNvPr>
          <p:cNvPicPr>
            <a:picLocks noChangeAspect="1"/>
          </p:cNvPicPr>
          <p:nvPr/>
        </p:nvPicPr>
        <p:blipFill rotWithShape="1">
          <a:blip r:embed="rId3">
            <a:extLst>
              <a:ext uri="{28A0092B-C50C-407E-A947-70E740481C1C}">
                <a14:useLocalDpi xmlns:a14="http://schemas.microsoft.com/office/drawing/2010/main" val="0"/>
              </a:ext>
            </a:extLst>
          </a:blip>
          <a:srcRect l="4581" t="25414" r="3117"/>
          <a:stretch/>
        </p:blipFill>
        <p:spPr>
          <a:xfrm>
            <a:off x="6096000" y="0"/>
            <a:ext cx="5968179" cy="1765754"/>
          </a:xfrm>
          <a:prstGeom prst="rect">
            <a:avLst/>
          </a:prstGeom>
        </p:spPr>
      </p:pic>
    </p:spTree>
    <p:extLst>
      <p:ext uri="{BB962C8B-B14F-4D97-AF65-F5344CB8AC3E}">
        <p14:creationId xmlns:p14="http://schemas.microsoft.com/office/powerpoint/2010/main" val="3549880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07CA-3652-254E-D231-83F709EC61B0}"/>
              </a:ext>
            </a:extLst>
          </p:cNvPr>
          <p:cNvSpPr>
            <a:spLocks noGrp="1"/>
          </p:cNvSpPr>
          <p:nvPr>
            <p:ph type="title"/>
          </p:nvPr>
        </p:nvSpPr>
        <p:spPr>
          <a:xfrm>
            <a:off x="409360" y="312907"/>
            <a:ext cx="5431002" cy="847300"/>
          </a:xfrm>
        </p:spPr>
        <p:txBody>
          <a:bodyPr>
            <a:normAutofit/>
          </a:bodyPr>
          <a:lstStyle/>
          <a:p>
            <a:r>
              <a:rPr lang="en-US" sz="3600" b="1" u="sng" dirty="0">
                <a:effectLst>
                  <a:outerShdw blurRad="38100" dist="38100" dir="2700000" algn="tl">
                    <a:srgbClr val="000000">
                      <a:alpha val="43137"/>
                    </a:srgbClr>
                  </a:outerShdw>
                </a:effectLst>
                <a:latin typeface="Algerian" panose="04020705040A02060702" pitchFamily="82" charset="0"/>
              </a:rPr>
              <a:t>About the Dataset….</a:t>
            </a:r>
            <a:endParaRPr lang="en-IN" sz="3600" b="1" u="sng" dirty="0">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EBBB0AB4-4049-7E02-DFCE-551DFA55EA04}"/>
              </a:ext>
            </a:extLst>
          </p:cNvPr>
          <p:cNvSpPr>
            <a:spLocks noGrp="1"/>
          </p:cNvSpPr>
          <p:nvPr>
            <p:ph idx="1"/>
          </p:nvPr>
        </p:nvSpPr>
        <p:spPr>
          <a:xfrm>
            <a:off x="1451579" y="2015732"/>
            <a:ext cx="10386460" cy="3804965"/>
          </a:xfrm>
        </p:spPr>
        <p:txBody>
          <a:bodyPr>
            <a:normAutofit/>
          </a:bodyPr>
          <a:lstStyle/>
          <a:p>
            <a:r>
              <a:rPr lang="en-US" b="1" i="0" dirty="0">
                <a:solidFill>
                  <a:srgbClr val="1F2328"/>
                </a:solidFill>
                <a:effectLst/>
                <a:latin typeface="Bahnschrift SemiBold Condensed" panose="020B0502040204020203" pitchFamily="34" charset="0"/>
              </a:rPr>
              <a:t>It contains only numerical input variables which are the result of a PCA transformation. Unfortunately, due to confidentiality issues, we cannot provide the original features and more background information about the data. </a:t>
            </a:r>
          </a:p>
          <a:p>
            <a:r>
              <a:rPr lang="en-US" b="1" i="0" dirty="0">
                <a:solidFill>
                  <a:srgbClr val="1F2328"/>
                </a:solidFill>
                <a:effectLst/>
                <a:latin typeface="Bahnschrift SemiBold Condensed" panose="020B0502040204020203" pitchFamily="34" charset="0"/>
              </a:rPr>
              <a:t>Features V1, V2, … V28 are the principal components obtained with PCA, the only features which have not been transformed with PCA are 'Time' and 'Amount’. </a:t>
            </a:r>
          </a:p>
          <a:p>
            <a:r>
              <a:rPr lang="en-US" b="1" i="0" dirty="0">
                <a:solidFill>
                  <a:srgbClr val="1F2328"/>
                </a:solidFill>
                <a:effectLst/>
                <a:latin typeface="Bahnschrift SemiBold Condensed" panose="020B0502040204020203" pitchFamily="34" charset="0"/>
              </a:rPr>
              <a:t>Feature 'Time' contains the seconds elapsed between each transaction and the first transaction in the dataset. The feature 'Amount' is the transaction Amount, this feature can be used for example dependent cost-sensitive learning. </a:t>
            </a:r>
          </a:p>
          <a:p>
            <a:r>
              <a:rPr lang="en-US" b="1" i="0" dirty="0">
                <a:solidFill>
                  <a:srgbClr val="1F2328"/>
                </a:solidFill>
                <a:effectLst/>
                <a:latin typeface="Bahnschrift SemiBold Condensed" panose="020B0502040204020203" pitchFamily="34" charset="0"/>
              </a:rPr>
              <a:t>Feature 'Class' is the response variable and it takes value 1 in case of fraud and 0 otherwise.</a:t>
            </a:r>
            <a:endParaRPr lang="en-IN" b="1" dirty="0">
              <a:latin typeface="Bahnschrift SemiBold Condensed" panose="020B0502040204020203" pitchFamily="34" charset="0"/>
            </a:endParaRPr>
          </a:p>
        </p:txBody>
      </p:sp>
    </p:spTree>
    <p:extLst>
      <p:ext uri="{BB962C8B-B14F-4D97-AF65-F5344CB8AC3E}">
        <p14:creationId xmlns:p14="http://schemas.microsoft.com/office/powerpoint/2010/main" val="1582456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D271-E75F-9507-7007-E317F3D8D843}"/>
              </a:ext>
            </a:extLst>
          </p:cNvPr>
          <p:cNvSpPr>
            <a:spLocks noGrp="1"/>
          </p:cNvSpPr>
          <p:nvPr>
            <p:ph type="title"/>
          </p:nvPr>
        </p:nvSpPr>
        <p:spPr>
          <a:xfrm>
            <a:off x="556844" y="313361"/>
            <a:ext cx="9747362" cy="1023826"/>
          </a:xfrm>
        </p:spPr>
        <p:txBody>
          <a:bodyPr/>
          <a:lstStyle/>
          <a:p>
            <a:r>
              <a:rPr lang="en-US" b="1" u="sng" dirty="0">
                <a:effectLst>
                  <a:outerShdw blurRad="38100" dist="38100" dir="2700000" algn="tl">
                    <a:srgbClr val="000000">
                      <a:alpha val="43137"/>
                    </a:srgbClr>
                  </a:outerShdw>
                </a:effectLst>
                <a:latin typeface="Algerian" panose="04020705040A02060702" pitchFamily="82" charset="0"/>
              </a:rPr>
              <a:t>Major Challenges to be faced…..</a:t>
            </a:r>
            <a:endParaRPr lang="en-IN" b="1" u="sng" dirty="0">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55ECB21B-E2F5-575F-CA11-66A83EE68EC0}"/>
              </a:ext>
            </a:extLst>
          </p:cNvPr>
          <p:cNvSpPr>
            <a:spLocks noGrp="1"/>
          </p:cNvSpPr>
          <p:nvPr>
            <p:ph idx="1"/>
          </p:nvPr>
        </p:nvSpPr>
        <p:spPr>
          <a:xfrm>
            <a:off x="1451579" y="2015732"/>
            <a:ext cx="9603275" cy="1317403"/>
          </a:xfrm>
        </p:spPr>
        <p:txBody>
          <a:bodyPr/>
          <a:lstStyle/>
          <a:p>
            <a:r>
              <a:rPr lang="en-US" b="1" i="0" dirty="0">
                <a:solidFill>
                  <a:srgbClr val="1F2328"/>
                </a:solidFill>
                <a:effectLst/>
                <a:latin typeface="Bahnschrift SemiBold Condensed" panose="020B0502040204020203" pitchFamily="34" charset="0"/>
              </a:rPr>
              <a:t>The dataset is highly unbalanced, the positive class (frauds) account for 0.172% of all transactions.</a:t>
            </a:r>
          </a:p>
          <a:p>
            <a:r>
              <a:rPr lang="en-US" b="1" dirty="0">
                <a:solidFill>
                  <a:srgbClr val="1F2328"/>
                </a:solidFill>
                <a:latin typeface="Bahnschrift SemiBold Condensed" panose="020B0502040204020203" pitchFamily="34" charset="0"/>
              </a:rPr>
              <a:t>We need to check the time of fraud transactions occurred.</a:t>
            </a:r>
            <a:endParaRPr lang="en-US" b="1" i="0" dirty="0">
              <a:solidFill>
                <a:srgbClr val="1F2328"/>
              </a:solidFill>
              <a:effectLst/>
              <a:latin typeface="Bahnschrift SemiBold Condensed" panose="020B0502040204020203" pitchFamily="34" charset="0"/>
            </a:endParaRPr>
          </a:p>
          <a:p>
            <a:endParaRPr lang="en-IN" dirty="0"/>
          </a:p>
        </p:txBody>
      </p:sp>
      <p:pic>
        <p:nvPicPr>
          <p:cNvPr id="5" name="Picture 4">
            <a:extLst>
              <a:ext uri="{FF2B5EF4-FFF2-40B4-BE49-F238E27FC236}">
                <a16:creationId xmlns:a16="http://schemas.microsoft.com/office/drawing/2014/main" id="{B64DEF32-1055-25B1-86EA-15E7D1C89137}"/>
              </a:ext>
            </a:extLst>
          </p:cNvPr>
          <p:cNvPicPr>
            <a:picLocks noChangeAspect="1"/>
          </p:cNvPicPr>
          <p:nvPr/>
        </p:nvPicPr>
        <p:blipFill rotWithShape="1">
          <a:blip r:embed="rId2">
            <a:extLst>
              <a:ext uri="{28A0092B-C50C-407E-A947-70E740481C1C}">
                <a14:useLocalDpi xmlns:a14="http://schemas.microsoft.com/office/drawing/2010/main" val="0"/>
              </a:ext>
            </a:extLst>
          </a:blip>
          <a:srcRect l="7217" t="39022" r="63460" b="19543"/>
          <a:stretch/>
        </p:blipFill>
        <p:spPr>
          <a:xfrm>
            <a:off x="8121445" y="2844040"/>
            <a:ext cx="3726426" cy="309236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77B921F-C3D0-1F7A-6BCB-3520DE599CF9}"/>
              </a:ext>
            </a:extLst>
          </p:cNvPr>
          <p:cNvPicPr>
            <a:picLocks noChangeAspect="1"/>
          </p:cNvPicPr>
          <p:nvPr/>
        </p:nvPicPr>
        <p:blipFill rotWithShape="1">
          <a:blip r:embed="rId3">
            <a:extLst>
              <a:ext uri="{28A0092B-C50C-407E-A947-70E740481C1C}">
                <a14:useLocalDpi xmlns:a14="http://schemas.microsoft.com/office/drawing/2010/main" val="0"/>
              </a:ext>
            </a:extLst>
          </a:blip>
          <a:srcRect l="6209" t="22080" r="45726" b="14551"/>
          <a:stretch/>
        </p:blipFill>
        <p:spPr>
          <a:xfrm>
            <a:off x="1553496" y="3173540"/>
            <a:ext cx="6154993" cy="2762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6356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56FA-2B4E-B2E3-41B3-5AD4F07119B7}"/>
              </a:ext>
            </a:extLst>
          </p:cNvPr>
          <p:cNvSpPr>
            <a:spLocks noGrp="1"/>
          </p:cNvSpPr>
          <p:nvPr>
            <p:ph type="title"/>
          </p:nvPr>
        </p:nvSpPr>
        <p:spPr>
          <a:xfrm>
            <a:off x="301206" y="155590"/>
            <a:ext cx="4231466" cy="886629"/>
          </a:xfrm>
        </p:spPr>
        <p:txBody>
          <a:bodyPr>
            <a:normAutofit/>
          </a:bodyPr>
          <a:lstStyle/>
          <a:p>
            <a:r>
              <a:rPr lang="en-US" sz="3600" b="1" u="sng" dirty="0">
                <a:effectLst>
                  <a:outerShdw blurRad="38100" dist="38100" dir="2700000" algn="tl">
                    <a:srgbClr val="000000">
                      <a:alpha val="43137"/>
                    </a:srgbClr>
                  </a:outerShdw>
                </a:effectLst>
                <a:latin typeface="Algerian" panose="04020705040A02060702" pitchFamily="82" charset="0"/>
              </a:rPr>
              <a:t>Model Pipeline….</a:t>
            </a:r>
            <a:endParaRPr lang="en-IN" sz="3600" b="1" u="sng" dirty="0">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3D4B1116-AC13-15FC-C4B1-9482C916C9BE}"/>
              </a:ext>
            </a:extLst>
          </p:cNvPr>
          <p:cNvSpPr>
            <a:spLocks noGrp="1"/>
          </p:cNvSpPr>
          <p:nvPr>
            <p:ph idx="1"/>
          </p:nvPr>
        </p:nvSpPr>
        <p:spPr/>
        <p:txBody>
          <a:bodyPr>
            <a:normAutofit/>
          </a:bodyPr>
          <a:lstStyle/>
          <a:p>
            <a:pPr marL="457200" indent="-457200">
              <a:buFont typeface="+mj-lt"/>
              <a:buAutoNum type="arabicParenR"/>
            </a:pPr>
            <a:r>
              <a:rPr lang="en-IN" b="1" dirty="0">
                <a:latin typeface="Bahnschrift SemiCondensed" panose="020B0502040204020203" pitchFamily="34" charset="0"/>
              </a:rPr>
              <a:t>Data understanding and exploring.</a:t>
            </a:r>
          </a:p>
          <a:p>
            <a:pPr marL="457200" indent="-457200">
              <a:buFont typeface="+mj-lt"/>
              <a:buAutoNum type="arabicParenR"/>
            </a:pPr>
            <a:r>
              <a:rPr lang="en-IN" b="1" dirty="0">
                <a:latin typeface="Bahnschrift SemiCondensed" panose="020B0502040204020203" pitchFamily="34" charset="0"/>
              </a:rPr>
              <a:t>Exploratory data Analysis (EDA).</a:t>
            </a:r>
          </a:p>
          <a:p>
            <a:pPr marL="457200" indent="-457200">
              <a:buFont typeface="+mj-lt"/>
              <a:buAutoNum type="arabicParenR"/>
            </a:pPr>
            <a:r>
              <a:rPr lang="en-IN" b="1" dirty="0">
                <a:latin typeface="Bahnschrift SemiCondensed" panose="020B0502040204020203" pitchFamily="34" charset="0"/>
              </a:rPr>
              <a:t>Data Preprocessing.</a:t>
            </a:r>
          </a:p>
          <a:p>
            <a:pPr marL="457200" indent="-457200">
              <a:buFont typeface="+mj-lt"/>
              <a:buAutoNum type="arabicParenR"/>
            </a:pPr>
            <a:r>
              <a:rPr lang="en-IN" b="1" dirty="0">
                <a:latin typeface="Bahnschrift SemiCondensed" panose="020B0502040204020203" pitchFamily="34" charset="0"/>
              </a:rPr>
              <a:t>Handling imbalanced data.</a:t>
            </a:r>
          </a:p>
          <a:p>
            <a:pPr marL="457200" indent="-457200">
              <a:buFont typeface="+mj-lt"/>
              <a:buAutoNum type="arabicParenR"/>
            </a:pPr>
            <a:r>
              <a:rPr lang="en-IN" b="1" dirty="0">
                <a:latin typeface="Bahnschrift SemiCondensed" panose="020B0502040204020203" pitchFamily="34" charset="0"/>
              </a:rPr>
              <a:t>Splitting the dataset into test and train.</a:t>
            </a:r>
          </a:p>
          <a:p>
            <a:pPr marL="457200" indent="-457200">
              <a:buFont typeface="+mj-lt"/>
              <a:buAutoNum type="arabicParenR"/>
            </a:pPr>
            <a:r>
              <a:rPr lang="en-IN" b="1" dirty="0">
                <a:latin typeface="Bahnschrift SemiCondensed" panose="020B0502040204020203" pitchFamily="34" charset="0"/>
              </a:rPr>
              <a:t>Model Building.</a:t>
            </a:r>
          </a:p>
          <a:p>
            <a:pPr marL="457200" indent="-457200">
              <a:buFont typeface="+mj-lt"/>
              <a:buAutoNum type="arabicParenR"/>
            </a:pPr>
            <a:r>
              <a:rPr lang="en-IN" b="1" dirty="0">
                <a:latin typeface="Bahnschrift SemiCondensed" panose="020B0502040204020203" pitchFamily="34" charset="0"/>
              </a:rPr>
              <a:t> Conclusion</a:t>
            </a:r>
            <a:r>
              <a:rPr lang="en-IN" dirty="0"/>
              <a:t>.</a:t>
            </a:r>
          </a:p>
        </p:txBody>
      </p:sp>
      <p:pic>
        <p:nvPicPr>
          <p:cNvPr id="5" name="Picture 4">
            <a:extLst>
              <a:ext uri="{FF2B5EF4-FFF2-40B4-BE49-F238E27FC236}">
                <a16:creationId xmlns:a16="http://schemas.microsoft.com/office/drawing/2014/main" id="{D754DBB9-00FB-C402-DB28-49D1946E2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9985" y="2544250"/>
            <a:ext cx="2379254" cy="2716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6340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22BBE-92B6-453B-76E4-25ED7661982A}"/>
              </a:ext>
            </a:extLst>
          </p:cNvPr>
          <p:cNvSpPr>
            <a:spLocks noGrp="1"/>
          </p:cNvSpPr>
          <p:nvPr>
            <p:ph type="title"/>
          </p:nvPr>
        </p:nvSpPr>
        <p:spPr>
          <a:xfrm>
            <a:off x="379863" y="175254"/>
            <a:ext cx="9603275" cy="1049235"/>
          </a:xfrm>
        </p:spPr>
        <p:txBody>
          <a:bodyPr>
            <a:normAutofit/>
          </a:bodyPr>
          <a:lstStyle/>
          <a:p>
            <a:r>
              <a:rPr lang="en-US" sz="3600" b="1" u="sng" cap="none" dirty="0">
                <a:effectLst>
                  <a:outerShdw blurRad="38100" dist="38100" dir="2700000" algn="tl">
                    <a:srgbClr val="000000">
                      <a:alpha val="43137"/>
                    </a:srgbClr>
                  </a:outerShdw>
                </a:effectLst>
                <a:latin typeface="Bahnschrift Condensed" panose="020B0502040204020203" pitchFamily="34" charset="0"/>
              </a:rPr>
              <a:t>Credit Card Fraud Detection….</a:t>
            </a:r>
            <a:endParaRPr lang="en-IN" sz="3600" b="1" u="sng" cap="none" dirty="0">
              <a:effectLst>
                <a:outerShdw blurRad="38100" dist="38100" dir="2700000" algn="tl">
                  <a:srgbClr val="000000">
                    <a:alpha val="43137"/>
                  </a:srgbClr>
                </a:outerShdw>
              </a:effectLst>
              <a:latin typeface="Bahnschrift Condensed" panose="020B0502040204020203" pitchFamily="34" charset="0"/>
            </a:endParaRPr>
          </a:p>
        </p:txBody>
      </p:sp>
      <p:pic>
        <p:nvPicPr>
          <p:cNvPr id="4" name="Picture 3">
            <a:extLst>
              <a:ext uri="{FF2B5EF4-FFF2-40B4-BE49-F238E27FC236}">
                <a16:creationId xmlns:a16="http://schemas.microsoft.com/office/drawing/2014/main" id="{22855F36-DB9E-0587-B20A-26F9CC868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5" y="1034351"/>
            <a:ext cx="10864646" cy="4789298"/>
          </a:xfrm>
          <a:prstGeom prst="rect">
            <a:avLst/>
          </a:prstGeom>
        </p:spPr>
      </p:pic>
    </p:spTree>
    <p:extLst>
      <p:ext uri="{BB962C8B-B14F-4D97-AF65-F5344CB8AC3E}">
        <p14:creationId xmlns:p14="http://schemas.microsoft.com/office/powerpoint/2010/main" val="386102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57A2-20DA-6D95-8EC2-11F5B35C9F02}"/>
              </a:ext>
            </a:extLst>
          </p:cNvPr>
          <p:cNvSpPr>
            <a:spLocks noGrp="1"/>
          </p:cNvSpPr>
          <p:nvPr>
            <p:ph type="title"/>
          </p:nvPr>
        </p:nvSpPr>
        <p:spPr>
          <a:xfrm>
            <a:off x="753489" y="451420"/>
            <a:ext cx="9603275" cy="935791"/>
          </a:xfrm>
        </p:spPr>
        <p:txBody>
          <a:bodyPr>
            <a:normAutofit/>
          </a:bodyPr>
          <a:lstStyle/>
          <a:p>
            <a:r>
              <a:rPr lang="en-US" sz="3600" b="1" u="sng" cap="none" dirty="0">
                <a:effectLst>
                  <a:outerShdw blurRad="38100" dist="38100" dir="2700000" algn="tl">
                    <a:srgbClr val="000000">
                      <a:alpha val="43137"/>
                    </a:srgbClr>
                  </a:outerShdw>
                </a:effectLst>
                <a:latin typeface="Bahnschrift Condensed" panose="020B0502040204020203" pitchFamily="34" charset="0"/>
              </a:rPr>
              <a:t>Data Understanding and Exploring….</a:t>
            </a:r>
            <a:endParaRPr lang="en-IN" sz="3600" b="1" u="sng" cap="none" dirty="0">
              <a:effectLst>
                <a:outerShdw blurRad="38100" dist="38100" dir="2700000" algn="tl">
                  <a:srgbClr val="000000">
                    <a:alpha val="43137"/>
                  </a:srgbClr>
                </a:outerShdw>
              </a:effectLst>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85A7F236-4FDB-5FD2-6653-FDB69E0169DF}"/>
              </a:ext>
            </a:extLst>
          </p:cNvPr>
          <p:cNvSpPr>
            <a:spLocks noGrp="1"/>
          </p:cNvSpPr>
          <p:nvPr>
            <p:ph idx="1"/>
          </p:nvPr>
        </p:nvSpPr>
        <p:spPr>
          <a:xfrm>
            <a:off x="1451579" y="2015732"/>
            <a:ext cx="2805789" cy="1622203"/>
          </a:xfrm>
        </p:spPr>
        <p:txBody>
          <a:bodyPr/>
          <a:lstStyle/>
          <a:p>
            <a:r>
              <a:rPr lang="en-US" b="1" dirty="0">
                <a:latin typeface="Bahnschrift SemiCondensed" panose="020B0502040204020203" pitchFamily="34" charset="0"/>
              </a:rPr>
              <a:t>Read Dataset.</a:t>
            </a:r>
          </a:p>
          <a:p>
            <a:r>
              <a:rPr lang="en-US" b="1" dirty="0">
                <a:latin typeface="Bahnschrift SemiCondensed" panose="020B0502040204020203" pitchFamily="34" charset="0"/>
              </a:rPr>
              <a:t>Info of the dataset.</a:t>
            </a:r>
          </a:p>
          <a:p>
            <a:r>
              <a:rPr lang="en-US" b="1" dirty="0">
                <a:latin typeface="Bahnschrift SemiCondensed" panose="020B0502040204020203" pitchFamily="34" charset="0"/>
              </a:rPr>
              <a:t>Descriptive Statistics.</a:t>
            </a:r>
          </a:p>
          <a:p>
            <a:endParaRPr lang="en-IN" dirty="0"/>
          </a:p>
        </p:txBody>
      </p:sp>
      <p:pic>
        <p:nvPicPr>
          <p:cNvPr id="5" name="Picture 4">
            <a:extLst>
              <a:ext uri="{FF2B5EF4-FFF2-40B4-BE49-F238E27FC236}">
                <a16:creationId xmlns:a16="http://schemas.microsoft.com/office/drawing/2014/main" id="{6AF68FC2-2A32-FC81-A472-3DA990653F46}"/>
              </a:ext>
            </a:extLst>
          </p:cNvPr>
          <p:cNvPicPr>
            <a:picLocks noChangeAspect="1"/>
          </p:cNvPicPr>
          <p:nvPr/>
        </p:nvPicPr>
        <p:blipFill rotWithShape="1">
          <a:blip r:embed="rId2">
            <a:extLst>
              <a:ext uri="{28A0092B-C50C-407E-A947-70E740481C1C}">
                <a14:useLocalDpi xmlns:a14="http://schemas.microsoft.com/office/drawing/2010/main" val="0"/>
              </a:ext>
            </a:extLst>
          </a:blip>
          <a:srcRect l="5366" t="29392" b="38638"/>
          <a:stretch/>
        </p:blipFill>
        <p:spPr>
          <a:xfrm>
            <a:off x="1066800" y="3529898"/>
            <a:ext cx="10594258" cy="2408786"/>
          </a:xfrm>
          <a:prstGeom prst="rect">
            <a:avLst/>
          </a:prstGeom>
        </p:spPr>
      </p:pic>
    </p:spTree>
    <p:extLst>
      <p:ext uri="{BB962C8B-B14F-4D97-AF65-F5344CB8AC3E}">
        <p14:creationId xmlns:p14="http://schemas.microsoft.com/office/powerpoint/2010/main" val="2802457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3EED-5224-093C-B2B7-D7A70E66365B}"/>
              </a:ext>
            </a:extLst>
          </p:cNvPr>
          <p:cNvSpPr>
            <a:spLocks noGrp="1"/>
          </p:cNvSpPr>
          <p:nvPr>
            <p:ph type="title"/>
          </p:nvPr>
        </p:nvSpPr>
        <p:spPr>
          <a:xfrm>
            <a:off x="655166" y="253912"/>
            <a:ext cx="9845686" cy="1049235"/>
          </a:xfrm>
        </p:spPr>
        <p:txBody>
          <a:bodyPr>
            <a:normAutofit/>
          </a:bodyPr>
          <a:lstStyle/>
          <a:p>
            <a:r>
              <a:rPr lang="en-US" sz="3600" b="1" u="sng" cap="none" dirty="0">
                <a:effectLst>
                  <a:outerShdw blurRad="38100" dist="38100" dir="2700000" algn="tl">
                    <a:srgbClr val="000000">
                      <a:alpha val="43137"/>
                    </a:srgbClr>
                  </a:outerShdw>
                </a:effectLst>
                <a:latin typeface="Bahnschrift Condensed" panose="020B0502040204020203" pitchFamily="34" charset="0"/>
              </a:rPr>
              <a:t>Exploratory Data Analysis (EDA)…</a:t>
            </a:r>
            <a:endParaRPr lang="en-IN" sz="3600" b="1" u="sng" cap="none" dirty="0">
              <a:effectLst>
                <a:outerShdw blurRad="38100" dist="38100" dir="2700000" algn="tl">
                  <a:srgbClr val="000000">
                    <a:alpha val="43137"/>
                  </a:srgbClr>
                </a:outerShdw>
              </a:effectLst>
              <a:latin typeface="Bahnschrift Condensed" panose="020B0502040204020203" pitchFamily="34" charset="0"/>
            </a:endParaRPr>
          </a:p>
        </p:txBody>
      </p:sp>
      <p:sp>
        <p:nvSpPr>
          <p:cNvPr id="10" name="Content Placeholder 9">
            <a:extLst>
              <a:ext uri="{FF2B5EF4-FFF2-40B4-BE49-F238E27FC236}">
                <a16:creationId xmlns:a16="http://schemas.microsoft.com/office/drawing/2014/main" id="{55FCE1A7-8E38-C54C-4C9F-0DE68006CE3C}"/>
              </a:ext>
            </a:extLst>
          </p:cNvPr>
          <p:cNvSpPr>
            <a:spLocks noGrp="1"/>
          </p:cNvSpPr>
          <p:nvPr>
            <p:ph idx="1"/>
          </p:nvPr>
        </p:nvSpPr>
        <p:spPr>
          <a:xfrm>
            <a:off x="1451579" y="2015733"/>
            <a:ext cx="2648473" cy="1413268"/>
          </a:xfrm>
        </p:spPr>
        <p:txBody>
          <a:bodyPr/>
          <a:lstStyle/>
          <a:p>
            <a:r>
              <a:rPr lang="en-IN" b="1" dirty="0">
                <a:latin typeface="Bahnschrift Condensed" panose="020B0502040204020203" pitchFamily="34" charset="0"/>
              </a:rPr>
              <a:t>Univariate analysis .</a:t>
            </a:r>
          </a:p>
          <a:p>
            <a:r>
              <a:rPr lang="en-IN" b="1" dirty="0">
                <a:latin typeface="Bahnschrift Condensed" panose="020B0502040204020203" pitchFamily="34" charset="0"/>
              </a:rPr>
              <a:t> Bivariate analysis .</a:t>
            </a:r>
          </a:p>
        </p:txBody>
      </p:sp>
      <p:pic>
        <p:nvPicPr>
          <p:cNvPr id="16" name="Picture 15">
            <a:extLst>
              <a:ext uri="{FF2B5EF4-FFF2-40B4-BE49-F238E27FC236}">
                <a16:creationId xmlns:a16="http://schemas.microsoft.com/office/drawing/2014/main" id="{3F4F1FFB-370B-A16C-E222-AFE6C20E583C}"/>
              </a:ext>
            </a:extLst>
          </p:cNvPr>
          <p:cNvPicPr>
            <a:picLocks noChangeAspect="1"/>
          </p:cNvPicPr>
          <p:nvPr/>
        </p:nvPicPr>
        <p:blipFill rotWithShape="1">
          <a:blip r:embed="rId2">
            <a:extLst>
              <a:ext uri="{28A0092B-C50C-407E-A947-70E740481C1C}">
                <a14:useLocalDpi xmlns:a14="http://schemas.microsoft.com/office/drawing/2010/main" val="0"/>
              </a:ext>
            </a:extLst>
          </a:blip>
          <a:srcRect l="6694" t="20072" r="54194" b="24731"/>
          <a:stretch/>
        </p:blipFill>
        <p:spPr>
          <a:xfrm>
            <a:off x="2163095" y="3254477"/>
            <a:ext cx="4424517" cy="2467896"/>
          </a:xfrm>
          <a:prstGeom prst="rect">
            <a:avLst/>
          </a:prstGeom>
        </p:spPr>
      </p:pic>
      <p:pic>
        <p:nvPicPr>
          <p:cNvPr id="18" name="Picture 17">
            <a:extLst>
              <a:ext uri="{FF2B5EF4-FFF2-40B4-BE49-F238E27FC236}">
                <a16:creationId xmlns:a16="http://schemas.microsoft.com/office/drawing/2014/main" id="{6B5A6E5F-EE2C-9FFE-4284-217792B46128}"/>
              </a:ext>
            </a:extLst>
          </p:cNvPr>
          <p:cNvPicPr>
            <a:picLocks noChangeAspect="1"/>
          </p:cNvPicPr>
          <p:nvPr/>
        </p:nvPicPr>
        <p:blipFill rotWithShape="1">
          <a:blip r:embed="rId3">
            <a:extLst>
              <a:ext uri="{28A0092B-C50C-407E-A947-70E740481C1C}">
                <a14:useLocalDpi xmlns:a14="http://schemas.microsoft.com/office/drawing/2010/main" val="0"/>
              </a:ext>
            </a:extLst>
          </a:blip>
          <a:srcRect l="6532" t="15340" r="50725" b="14553"/>
          <a:stretch/>
        </p:blipFill>
        <p:spPr>
          <a:xfrm>
            <a:off x="6705601" y="253912"/>
            <a:ext cx="5211097" cy="5468461"/>
          </a:xfrm>
          <a:prstGeom prst="rect">
            <a:avLst/>
          </a:prstGeom>
        </p:spPr>
      </p:pic>
      <mc:AlternateContent xmlns:mc="http://schemas.openxmlformats.org/markup-compatibility/2006">
        <mc:Choice xmlns:p14="http://schemas.microsoft.com/office/powerpoint/2010/main" Requires="p14">
          <p:contentPart p14:bwMode="auto" r:id="rId4">
            <p14:nvContentPartPr>
              <p14:cNvPr id="25" name="Ink 24">
                <a:extLst>
                  <a:ext uri="{FF2B5EF4-FFF2-40B4-BE49-F238E27FC236}">
                    <a16:creationId xmlns:a16="http://schemas.microsoft.com/office/drawing/2014/main" id="{3A7FE5AD-1AD0-0339-3A8C-748933F34436}"/>
                  </a:ext>
                </a:extLst>
              </p14:cNvPr>
              <p14:cNvContentPartPr/>
              <p14:nvPr/>
            </p14:nvContentPartPr>
            <p14:xfrm>
              <a:off x="11936497" y="1858188"/>
              <a:ext cx="246240" cy="360"/>
            </p14:xfrm>
          </p:contentPart>
        </mc:Choice>
        <mc:Fallback>
          <p:pic>
            <p:nvPicPr>
              <p:cNvPr id="25" name="Ink 24">
                <a:extLst>
                  <a:ext uri="{FF2B5EF4-FFF2-40B4-BE49-F238E27FC236}">
                    <a16:creationId xmlns:a16="http://schemas.microsoft.com/office/drawing/2014/main" id="{3A7FE5AD-1AD0-0339-3A8C-748933F34436}"/>
                  </a:ext>
                </a:extLst>
              </p:cNvPr>
              <p:cNvPicPr/>
              <p:nvPr/>
            </p:nvPicPr>
            <p:blipFill>
              <a:blip r:embed="rId5"/>
              <a:stretch>
                <a:fillRect/>
              </a:stretch>
            </p:blipFill>
            <p:spPr>
              <a:xfrm>
                <a:off x="11927497" y="1849548"/>
                <a:ext cx="263880" cy="18000"/>
              </a:xfrm>
              <a:prstGeom prst="rect">
                <a:avLst/>
              </a:prstGeom>
            </p:spPr>
          </p:pic>
        </mc:Fallback>
      </mc:AlternateContent>
    </p:spTree>
    <p:extLst>
      <p:ext uri="{BB962C8B-B14F-4D97-AF65-F5344CB8AC3E}">
        <p14:creationId xmlns:p14="http://schemas.microsoft.com/office/powerpoint/2010/main" val="40109805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204</TotalTime>
  <Words>578</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Algerian</vt:lpstr>
      <vt:lpstr>Aptos Display</vt:lpstr>
      <vt:lpstr>Arial</vt:lpstr>
      <vt:lpstr>Bahnschrift Condensed</vt:lpstr>
      <vt:lpstr>Bahnschrift SemiBold Condensed</vt:lpstr>
      <vt:lpstr>Bahnschrift SemiCondensed</vt:lpstr>
      <vt:lpstr>Calibri</vt:lpstr>
      <vt:lpstr>Cooper Black</vt:lpstr>
      <vt:lpstr>Gill Sans MT</vt:lpstr>
      <vt:lpstr>Gallery</vt:lpstr>
      <vt:lpstr>Find Default (Prediction of Credit Card fraud)   (Report)</vt:lpstr>
      <vt:lpstr>About Credit Card frauds…..</vt:lpstr>
      <vt:lpstr>Problem Statement…..</vt:lpstr>
      <vt:lpstr>About the Dataset….</vt:lpstr>
      <vt:lpstr>Major Challenges to be faced…..</vt:lpstr>
      <vt:lpstr>Model Pipeline….</vt:lpstr>
      <vt:lpstr>Credit Card Fraud Detection….</vt:lpstr>
      <vt:lpstr>Data Understanding and Exploring….</vt:lpstr>
      <vt:lpstr>Exploratory Data Analysis (EDA)…</vt:lpstr>
      <vt:lpstr>Data Preprocessing….</vt:lpstr>
      <vt:lpstr>Model Building….</vt:lpstr>
      <vt:lpstr>KNN Model…</vt:lpstr>
      <vt:lpstr>XgBoost….</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Default (Prediction of Credit Card fraud)   (Report)</dc:title>
  <dc:creator>Ravi Kumar</dc:creator>
  <cp:lastModifiedBy>Ravi Kumar</cp:lastModifiedBy>
  <cp:revision>1</cp:revision>
  <dcterms:created xsi:type="dcterms:W3CDTF">2024-05-16T18:55:13Z</dcterms:created>
  <dcterms:modified xsi:type="dcterms:W3CDTF">2024-05-16T22:19:54Z</dcterms:modified>
</cp:coreProperties>
</file>